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63" r:id="rId2"/>
    <p:sldId id="340" r:id="rId3"/>
    <p:sldId id="386" r:id="rId4"/>
    <p:sldId id="370" r:id="rId5"/>
    <p:sldId id="350" r:id="rId6"/>
    <p:sldId id="383" r:id="rId7"/>
    <p:sldId id="382" r:id="rId8"/>
    <p:sldId id="384" r:id="rId9"/>
    <p:sldId id="372" r:id="rId10"/>
    <p:sldId id="371" r:id="rId11"/>
    <p:sldId id="385" r:id="rId12"/>
    <p:sldId id="378" r:id="rId13"/>
    <p:sldId id="348" r:id="rId14"/>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7" autoAdjust="0"/>
    <p:restoredTop sz="65978" autoAdjust="0"/>
  </p:normalViewPr>
  <p:slideViewPr>
    <p:cSldViewPr snapToGrid="0" snapToObjects="1">
      <p:cViewPr varScale="1">
        <p:scale>
          <a:sx n="63" d="100"/>
          <a:sy n="63" d="100"/>
        </p:scale>
        <p:origin x="-1452" y="-9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4" d="100"/>
          <a:sy n="74" d="100"/>
        </p:scale>
        <p:origin x="292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C4ED75B-8A5A-FD44-9880-573D936C7147}" type="datetimeFigureOut">
              <a:rPr lang="en-US" smtClean="0"/>
              <a:pPr/>
              <a:t>11/15/2016</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90FD6BD9-1CF7-F24C-93F0-DF8569BD2DB8}" type="slidenum">
              <a:rPr lang="en-US" smtClean="0"/>
              <a:pPr/>
              <a:t>‹#›</a:t>
            </a:fld>
            <a:endParaRPr lang="en-US" dirty="0"/>
          </a:p>
        </p:txBody>
      </p:sp>
    </p:spTree>
    <p:extLst>
      <p:ext uri="{BB962C8B-B14F-4D97-AF65-F5344CB8AC3E}">
        <p14:creationId xmlns:p14="http://schemas.microsoft.com/office/powerpoint/2010/main" val="472408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C9D4759-473F-5C47-A16C-211E5599F4A9}" type="datetimeFigureOut">
              <a:rPr lang="en-US" smtClean="0"/>
              <a:pPr/>
              <a:t>11/15/2016</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CB0929F6-E0D9-B44A-9A3A-69CDCA1B6048}" type="slidenum">
              <a:rPr lang="en-US" smtClean="0"/>
              <a:pPr/>
              <a:t>‹#›</a:t>
            </a:fld>
            <a:endParaRPr lang="en-US" dirty="0"/>
          </a:p>
        </p:txBody>
      </p:sp>
    </p:spTree>
    <p:extLst>
      <p:ext uri="{BB962C8B-B14F-4D97-AF65-F5344CB8AC3E}">
        <p14:creationId xmlns:p14="http://schemas.microsoft.com/office/powerpoint/2010/main" val="14614111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are using a diverse set of workloads. Optimizing each workload is a challenge for the data center. To meet this challenge, Intel has developed a number of different processor lines that meet the compute needs for these diverse server workloads and maximize performance and ROI.</a:t>
            </a:r>
          </a:p>
          <a:p>
            <a:endParaRPr lang="en-US" dirty="0"/>
          </a:p>
          <a:p>
            <a:r>
              <a:rPr lang="en-US" dirty="0"/>
              <a:t>Workloads requirements matched to the optimal mix of CPU, memory, I/O, and advanced technology built into the latest Intel processor provide peak performance. Traditionally, customers have standardized on servers configured to meet general-purpose workloads – sacrificing workload optimization for data center standardization.</a:t>
            </a:r>
          </a:p>
          <a:p>
            <a:endParaRPr lang="en-US" dirty="0"/>
          </a:p>
          <a:p>
            <a:r>
              <a:rPr lang="en-US" dirty="0"/>
              <a:t>This standardized approach essentially allows diverse workloads to run on any server and attempts to maximize ROI by reducing the number of server configurations maintained in the data center. Adopting a workload-optimized technique when configuring servers in the data center can lower overall datacenter costs while providing several major advantages:</a:t>
            </a:r>
          </a:p>
          <a:p>
            <a:pPr marL="176679" indent="-176679">
              <a:buFont typeface="Arial" panose="020B0604020202020204" pitchFamily="34" charset="0"/>
              <a:buChar char="•"/>
            </a:pPr>
            <a:r>
              <a:rPr lang="en-US" dirty="0"/>
              <a:t>Provides servers with the best CPU, memory and I/O performance for the workload improving performance and throughput for critical application</a:t>
            </a:r>
          </a:p>
          <a:p>
            <a:pPr marL="176679" indent="-176679">
              <a:buFont typeface="Arial" panose="020B0604020202020204" pitchFamily="34" charset="0"/>
              <a:buChar char="•"/>
            </a:pPr>
            <a:r>
              <a:rPr lang="en-US" dirty="0"/>
              <a:t>Takes advantage of the advanced Intel technology built into the processor, further optimizing server performance for specific workloads</a:t>
            </a:r>
          </a:p>
          <a:p>
            <a:pPr marL="176679" indent="-176679">
              <a:buFont typeface="Arial" panose="020B0604020202020204" pitchFamily="34" charset="0"/>
              <a:buChar char="•"/>
            </a:pPr>
            <a:r>
              <a:rPr lang="en-US" dirty="0"/>
              <a:t>Orchestrates with the most advanced Data Center Infrastructure Management (DCIM),the marriage of information technology and data center facility management disciplines, to optimize overall datacenter costs and performance</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a:t>
            </a:fld>
            <a:endParaRPr lang="en-US" dirty="0"/>
          </a:p>
        </p:txBody>
      </p:sp>
    </p:spTree>
    <p:extLst>
      <p:ext uri="{BB962C8B-B14F-4D97-AF65-F5344CB8AC3E}">
        <p14:creationId xmlns:p14="http://schemas.microsoft.com/office/powerpoint/2010/main" val="407601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Customers select the best datacenter solution based on many factors, including the business case, the workload characteristics, the scale of the problem, which application software is being used, and planning for future growth to maximize the return on their data center investment. You need to help your customers add one more important factor in their datacenter decisions – move away from servers configured for general computing and adopting a workload-optimized model that leverages the performance features and characteristics of specific Intel Server processors to maximize their TCO and ROI.</a:t>
            </a:r>
          </a:p>
        </p:txBody>
      </p:sp>
      <p:sp>
        <p:nvSpPr>
          <p:cNvPr id="4" name="Slide Number Placeholder 3"/>
          <p:cNvSpPr>
            <a:spLocks noGrp="1"/>
          </p:cNvSpPr>
          <p:nvPr>
            <p:ph type="sldNum" sz="quarter" idx="10"/>
          </p:nvPr>
        </p:nvSpPr>
        <p:spPr/>
        <p:txBody>
          <a:bodyPr/>
          <a:lstStyle/>
          <a:p>
            <a:fld id="{CB0929F6-E0D9-B44A-9A3A-69CDCA1B6048}" type="slidenum">
              <a:rPr lang="en-US" smtClean="0"/>
              <a:pPr/>
              <a:t>12</a:t>
            </a:fld>
            <a:endParaRPr lang="en-US" dirty="0"/>
          </a:p>
        </p:txBody>
      </p:sp>
    </p:spTree>
    <p:extLst>
      <p:ext uri="{BB962C8B-B14F-4D97-AF65-F5344CB8AC3E}">
        <p14:creationId xmlns:p14="http://schemas.microsoft.com/office/powerpoint/2010/main" val="229445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Of course, optimizing the processor is not the only consideration for customers in data center purchase decisions. Customers challenged to provide the best possible workload performance in the most cost effective manner measure new data center upgrades based upon return on investment (ROI).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Maximizing ROI using a workload-optimized approach focuses on four main areas: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Business case – Acquisition costs of the hardware, software and services required, along with total cost of ownership (TCO) weigh against the business value of the server. Maximizing the workloads performed on a server increases its business value and lowers TCO.</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Workload characteristics – what is the technical profile of the workload? Does it scale with cores, is latency or throughput most important, require large memory or fast I/O to maximize performance? Configuring the server to maximize workload performance allows more work to be done on each server, lowering overall costs.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Scale – How does the acquisition handle peak workloads and future growth? Planning growth within the server prevents the need for additional servers, lowering overall costs.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Application considerations – Workload optimized silicon can also take advantage of the pricing models for application software. Minimizing the cores in a server can reduce the overall cost for applications priced per core. Maximizing processor frequency can optimize costs for applications priced per processor.</a:t>
            </a:r>
          </a:p>
          <a:p>
            <a:pPr marL="235552" marR="0" lvl="0" indent="-235552"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3</a:t>
            </a:fld>
            <a:endParaRPr lang="en-US" dirty="0"/>
          </a:p>
        </p:txBody>
      </p:sp>
    </p:spTree>
    <p:extLst>
      <p:ext uri="{BB962C8B-B14F-4D97-AF65-F5344CB8AC3E}">
        <p14:creationId xmlns:p14="http://schemas.microsoft.com/office/powerpoint/2010/main" val="1837767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optimizing the processor is not the only consideration for customers in data center purchase decisions. Customers challenged to provide the best possible workload performance in the most cost effective manner measure new data center upgrades based upon return on investment (ROI). </a:t>
            </a:r>
          </a:p>
          <a:p>
            <a:r>
              <a:rPr lang="en-US" dirty="0"/>
              <a:t>Maximizing ROI using a workload-optimized approach focuses on four main areas:</a:t>
            </a:r>
          </a:p>
          <a:p>
            <a:pPr marL="235572" indent="-235572">
              <a:buFont typeface="+mj-lt"/>
              <a:buAutoNum type="arabicPeriod"/>
            </a:pPr>
            <a:r>
              <a:rPr lang="en-US" dirty="0"/>
              <a:t>Business case – Acquisition costs of the hardware, software and services required, along with total cost of ownership (TCO) weigh against the business value of the server. Maximizing the workloads performed on a server increases its business value and lowers TCO.</a:t>
            </a:r>
          </a:p>
          <a:p>
            <a:pPr marL="235572" indent="-235572">
              <a:buFont typeface="+mj-lt"/>
              <a:buAutoNum type="arabicPeriod"/>
            </a:pPr>
            <a:r>
              <a:rPr lang="en-US" dirty="0"/>
              <a:t>Workload characteristics – what is the technical profile of the workload? Does it scale with cores, is latency or throughput most important, require large memory or fast I/O to maximize performance? Configuring the server to maximize workload performance allows more work to be done on each server, lowering overall costs.</a:t>
            </a:r>
          </a:p>
          <a:p>
            <a:pPr marL="235572" indent="-235572">
              <a:buFont typeface="+mj-lt"/>
              <a:buAutoNum type="arabicPeriod"/>
            </a:pPr>
            <a:r>
              <a:rPr lang="en-US" dirty="0"/>
              <a:t>Scale – How does the acquisition handle peak workloads and future growth? Planning growth within the server prevents the need for additional servers, lowering overall costs.</a:t>
            </a:r>
          </a:p>
          <a:p>
            <a:pPr marL="235572" indent="-235572">
              <a:buFont typeface="+mj-lt"/>
              <a:buAutoNum type="arabicPeriod"/>
            </a:pPr>
            <a:r>
              <a:rPr lang="en-US" dirty="0"/>
              <a:t>Application considerations – Workload optimized silicon can also take advantage of the pricing models for application software. Minimizing the cores in a server can reduce the overall cost for applications priced per core. Maximizing processor frequency can optimize costs for applications priced per processor.</a:t>
            </a:r>
          </a:p>
          <a:p>
            <a:pPr marL="242736" indent="-242736">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pPr/>
              <a:t>4</a:t>
            </a:fld>
            <a:endParaRPr lang="en-US" dirty="0"/>
          </a:p>
        </p:txBody>
      </p:sp>
    </p:spTree>
    <p:extLst>
      <p:ext uri="{BB962C8B-B14F-4D97-AF65-F5344CB8AC3E}">
        <p14:creationId xmlns:p14="http://schemas.microsoft.com/office/powerpoint/2010/main" val="31971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5</a:t>
            </a:fld>
            <a:endParaRPr lang="en-US" dirty="0"/>
          </a:p>
        </p:txBody>
      </p:sp>
    </p:spTree>
    <p:extLst>
      <p:ext uri="{BB962C8B-B14F-4D97-AF65-F5344CB8AC3E}">
        <p14:creationId xmlns:p14="http://schemas.microsoft.com/office/powerpoint/2010/main" val="395236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Matching the processor to the application or workload will optimize performance of the server in the datacenter. While each environment is unique, this chart  can be used as a general guideline when selecting a processor</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6</a:t>
            </a:fld>
            <a:endParaRPr lang="en-US" dirty="0"/>
          </a:p>
        </p:txBody>
      </p:sp>
    </p:spTree>
    <p:extLst>
      <p:ext uri="{BB962C8B-B14F-4D97-AF65-F5344CB8AC3E}">
        <p14:creationId xmlns:p14="http://schemas.microsoft.com/office/powerpoint/2010/main" val="218872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E5 v4 product family is broken down into six further segments. Each segment of processors contains useful characteristics that, when compared to the optimal characteristics of an application or workload, help select the optimal processor for the server. These segments are Basic, Standard, Low Power, Advanced, Frequency Optimized, and Segment Optimized. </a:t>
            </a:r>
          </a:p>
          <a:p>
            <a:r>
              <a:rPr lang="en-US" dirty="0" smtClean="0"/>
              <a:t>Each of these processor and processor segments differ based upon the characteristics of the processors including:</a:t>
            </a:r>
          </a:p>
          <a:p>
            <a:pPr lvl="0"/>
            <a:r>
              <a:rPr lang="en-US" dirty="0" smtClean="0"/>
              <a:t>Number of cores </a:t>
            </a:r>
          </a:p>
          <a:p>
            <a:pPr marL="176679" indent="-176679">
              <a:buFont typeface="Arial" panose="020B0604020202020204" pitchFamily="34" charset="0"/>
              <a:buChar char="•"/>
            </a:pPr>
            <a:r>
              <a:rPr lang="en-US" dirty="0" smtClean="0"/>
              <a:t>Speed (frequency) of the processor</a:t>
            </a:r>
          </a:p>
          <a:p>
            <a:pPr marL="176679" indent="-176679">
              <a:buFont typeface="Arial" panose="020B0604020202020204" pitchFamily="34" charset="0"/>
              <a:buChar char="•"/>
            </a:pPr>
            <a:r>
              <a:rPr lang="en-US" dirty="0" smtClean="0"/>
              <a:t>Power the processor uses (in Watts)</a:t>
            </a:r>
          </a:p>
          <a:p>
            <a:pPr marL="176679" indent="-176679">
              <a:buFont typeface="Arial" panose="020B0604020202020204" pitchFamily="34" charset="0"/>
              <a:buChar char="•"/>
            </a:pPr>
            <a:r>
              <a:rPr lang="en-US" dirty="0" smtClean="0"/>
              <a:t>Amount of last level cache (LLC Cache)</a:t>
            </a:r>
          </a:p>
          <a:p>
            <a:pPr marL="176679" indent="-176679">
              <a:buFont typeface="Arial" panose="020B0604020202020204" pitchFamily="34" charset="0"/>
              <a:buChar char="•"/>
            </a:pPr>
            <a:r>
              <a:rPr lang="en-US" dirty="0" smtClean="0"/>
              <a:t>Speed of the Intel QuickPath® Interconnect (QPI) which is the ‘bus’ speed or the internal speed of the servers</a:t>
            </a:r>
          </a:p>
          <a:p>
            <a:pPr marL="176679" indent="-176679">
              <a:buFont typeface="Arial" panose="020B0604020202020204" pitchFamily="34" charset="0"/>
              <a:buChar char="•"/>
            </a:pPr>
            <a:r>
              <a:rPr lang="en-US" dirty="0" smtClean="0"/>
              <a:t>Speed of DDR4 memory </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7</a:t>
            </a:fld>
            <a:endParaRPr lang="en-US" dirty="0"/>
          </a:p>
        </p:txBody>
      </p:sp>
    </p:spTree>
    <p:extLst>
      <p:ext uri="{BB962C8B-B14F-4D97-AF65-F5344CB8AC3E}">
        <p14:creationId xmlns:p14="http://schemas.microsoft.com/office/powerpoint/2010/main" val="37882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guidelines are useful to match the general capabilities of a processor to a workload category. </a:t>
            </a:r>
          </a:p>
          <a:p>
            <a:endParaRPr lang="en-US" dirty="0"/>
          </a:p>
          <a:p>
            <a:r>
              <a:rPr lang="en-US" dirty="0"/>
              <a:t>Intel has provided more specific guidelines based upon specific workload applications where Intel processors are deployed. </a:t>
            </a:r>
          </a:p>
          <a:p>
            <a:r>
              <a:rPr lang="en-US" dirty="0"/>
              <a:t>In these charts, the dark green indicates where a processor is very applicable for a workload. The lighter green indicates where a processor is applicable for the workload. If a processor is not listed for a particular workload, it is not optimal for that workload</a:t>
            </a:r>
            <a:endParaRPr lang="en-US" dirty="0" smtClean="0"/>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9</a:t>
            </a:fld>
            <a:endParaRPr lang="en-US" dirty="0"/>
          </a:p>
        </p:txBody>
      </p:sp>
    </p:spTree>
    <p:extLst>
      <p:ext uri="{BB962C8B-B14F-4D97-AF65-F5344CB8AC3E}">
        <p14:creationId xmlns:p14="http://schemas.microsoft.com/office/powerpoint/2010/main" val="160355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guidelines are useful to match the general capabilities of a processor to a workload category. </a:t>
            </a:r>
          </a:p>
          <a:p>
            <a:endParaRPr lang="en-US" dirty="0"/>
          </a:p>
          <a:p>
            <a:r>
              <a:rPr lang="en-US" dirty="0"/>
              <a:t>Intel has provided more specific guidelines based upon specific workload applications where Intel processors are deployed. </a:t>
            </a:r>
          </a:p>
          <a:p>
            <a:r>
              <a:rPr lang="en-US" dirty="0"/>
              <a:t>In these charts, the dark green indicates where a processor is very applicable for a workload. The lighter green indicates where a processor is applicable for the workload. If a processor is not listed for a particular workload, it is not optimal for that workload.</a:t>
            </a:r>
          </a:p>
          <a:p>
            <a:endParaRPr lang="en-US" dirty="0"/>
          </a:p>
          <a:p>
            <a:pPr defTabSz="471145">
              <a:defRPr/>
            </a:pPr>
            <a:r>
              <a:rPr lang="en-US" dirty="0"/>
              <a:t>E5 indicates any E5 family member processor, HCC indicates a E5 High Core Count processor is preferred, and HF indicates a E5 High Frequency processor is preferred for those workloads.</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10</a:t>
            </a:fld>
            <a:endParaRPr lang="en-US" dirty="0"/>
          </a:p>
        </p:txBody>
      </p:sp>
    </p:spTree>
    <p:extLst>
      <p:ext uri="{BB962C8B-B14F-4D97-AF65-F5344CB8AC3E}">
        <p14:creationId xmlns:p14="http://schemas.microsoft.com/office/powerpoint/2010/main" val="119550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Intel Xeon Processor E7 v4 and E5 v4 family of processors provide a powerful array of performance features that, when matched with applications and workloads designed to take advantage of these features, significantly increase application performance and efficiency. These features are noteworthy because when servers are tuned to take full advantage of them, they can further increase performance for a workload.</a:t>
            </a:r>
          </a:p>
          <a:p>
            <a:endParaRPr lang="en-US" dirty="0" smtClean="0"/>
          </a:p>
          <a:p>
            <a:r>
              <a:rPr lang="en-US" dirty="0" smtClean="0"/>
              <a:t>Standard processor features for both families include: </a:t>
            </a:r>
          </a:p>
          <a:p>
            <a:r>
              <a:rPr lang="en-US" dirty="0" smtClean="0"/>
              <a:t>Advanced Features that optimize select workloads. These include Intel AVX2, Intel TSX, Intel RDT, Intel VMDQ and Intel VT technology. More information on these technologies is contained in the resource section.</a:t>
            </a:r>
          </a:p>
          <a:p>
            <a:r>
              <a:rPr lang="en-US" dirty="0" smtClean="0"/>
              <a:t>Intel Hyper-Threading Technology, which enables multiple threads to run on each core more efficiently and increases overall performance on threaded software, (available with most, but not all processors in this family).</a:t>
            </a:r>
          </a:p>
          <a:p>
            <a:r>
              <a:rPr lang="en-US" dirty="0" smtClean="0"/>
              <a:t>Intel Turbo Boost Technology, which enables the processor to run above its base operating frequency, allowing the processor to speed up to meet peak demands, (Available in all but the basic category in the E5 family).</a:t>
            </a:r>
          </a:p>
          <a:p>
            <a:endParaRPr lang="en-US" dirty="0" smtClean="0"/>
          </a:p>
          <a:p>
            <a:r>
              <a:rPr lang="en-US" dirty="0" smtClean="0"/>
              <a:t>The chart lists a sampling of workloads that can benefit from workload-optimized silicon. Also listed are the Intel technology that enables it and a brief description of the technology. A more detailed description of the technology is in resources section.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11</a:t>
            </a:fld>
            <a:endParaRPr lang="en-US" dirty="0"/>
          </a:p>
        </p:txBody>
      </p:sp>
    </p:spTree>
    <p:extLst>
      <p:ext uri="{BB962C8B-B14F-4D97-AF65-F5344CB8AC3E}">
        <p14:creationId xmlns:p14="http://schemas.microsoft.com/office/powerpoint/2010/main" val="3607304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3800" y="1021387"/>
            <a:ext cx="8241555" cy="2266929"/>
          </a:xfrm>
        </p:spPr>
        <p:txBody>
          <a:bodyPr>
            <a:normAutofit/>
          </a:bodyPr>
          <a:lstStyle>
            <a:lvl1pPr algn="l">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83801" y="3412937"/>
            <a:ext cx="6567153" cy="816163"/>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9" name="Straight Connector 8"/>
          <p:cNvCxnSpPr/>
          <p:nvPr userDrawn="1"/>
        </p:nvCxnSpPr>
        <p:spPr>
          <a:xfrm>
            <a:off x="554182" y="381000"/>
            <a:ext cx="81711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white.w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7763256" y="4581144"/>
            <a:ext cx="977488" cy="210312"/>
          </a:xfrm>
          <a:prstGeom prst="rect">
            <a:avLst/>
          </a:prstGeom>
        </p:spPr>
      </p:pic>
    </p:spTree>
    <p:extLst>
      <p:ext uri="{BB962C8B-B14F-4D97-AF65-F5344CB8AC3E}">
        <p14:creationId xmlns:p14="http://schemas.microsoft.com/office/powerpoint/2010/main" val="363544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3"/>
            <a:ext cx="8229600" cy="891540"/>
          </a:xfrm>
        </p:spPr>
        <p:txBody>
          <a:bodyPr>
            <a:normAutofit/>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57200" y="1749137"/>
            <a:ext cx="8229600" cy="2810849"/>
          </a:xfrm>
        </p:spPr>
        <p:txBody>
          <a:bodyPr/>
          <a:lstStyle>
            <a:lvl1pPr marL="230188" indent="-230188">
              <a:defRPr/>
            </a:lvl1pPr>
            <a:lvl2pPr marL="569913" indent="-28575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3885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511972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156267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332374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421881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9318" y="923366"/>
            <a:ext cx="4216036" cy="700737"/>
          </a:xfrm>
        </p:spPr>
        <p:txBody>
          <a:bodyPr anchor="t">
            <a:no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554182" y="1031081"/>
            <a:ext cx="3794606"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09318" y="1661114"/>
            <a:ext cx="4216036" cy="245606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233044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75408"/>
            <a:ext cx="8229600" cy="89477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841500"/>
            <a:ext cx="8229600" cy="27531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502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4" r:id="rId5"/>
    <p:sldLayoutId id="2147483655" r:id="rId6"/>
    <p:sldLayoutId id="2147483657" r:id="rId7"/>
  </p:sldLayoutIdLst>
  <p:timing>
    <p:tnLst>
      <p:par>
        <p:cTn id="1" dur="indefinite" restart="never" nodeType="tmRoot"/>
      </p:par>
    </p:tnLst>
  </p:timing>
  <p:hf hdr="0" ftr="0" dt="0"/>
  <p:txStyles>
    <p:titleStyle>
      <a:lvl1pPr algn="l" defTabSz="457200" rtl="0" eaLnBrk="1" latinLnBrk="0" hangingPunct="1">
        <a:spcBef>
          <a:spcPct val="0"/>
        </a:spcBef>
        <a:buNone/>
        <a:defRPr sz="2400" b="0" i="0" kern="1200">
          <a:solidFill>
            <a:schemeClr val="tx1"/>
          </a:solidFill>
          <a:latin typeface="Theinhardt Medium"/>
          <a:ea typeface="+mj-ea"/>
          <a:cs typeface="Theinhardt Medium"/>
        </a:defRPr>
      </a:lvl1pPr>
    </p:titleStyle>
    <p:bodyStyle>
      <a:lvl1pPr marL="230188" indent="-230188" algn="l" defTabSz="457200" rtl="0" eaLnBrk="1" latinLnBrk="0" hangingPunct="1">
        <a:spcBef>
          <a:spcPts val="1000"/>
        </a:spcBef>
        <a:buFont typeface="Arial"/>
        <a:buChar char="•"/>
        <a:defRPr sz="2000" b="0" i="0" kern="1200">
          <a:solidFill>
            <a:schemeClr val="tx1"/>
          </a:solidFill>
          <a:latin typeface="Theinhardt Thin"/>
          <a:ea typeface="+mn-ea"/>
          <a:cs typeface="Theinhardt Thin"/>
        </a:defRPr>
      </a:lvl1pPr>
      <a:lvl2pPr marL="742950" indent="-285750" algn="l" defTabSz="457200" rtl="0" eaLnBrk="1" latinLnBrk="0" hangingPunct="1">
        <a:spcBef>
          <a:spcPct val="20000"/>
        </a:spcBef>
        <a:buFont typeface="Arial"/>
        <a:buChar char="–"/>
        <a:defRPr sz="1800" b="0" i="0" kern="1200">
          <a:solidFill>
            <a:schemeClr val="tx1"/>
          </a:solidFill>
          <a:latin typeface="Theinhardt Thin"/>
          <a:ea typeface="+mn-ea"/>
          <a:cs typeface="Theinhardt Thin"/>
        </a:defRPr>
      </a:lvl2pPr>
      <a:lvl3pPr marL="1143000" indent="-228600" algn="l" defTabSz="457200" rtl="0" eaLnBrk="1" latinLnBrk="0" hangingPunct="1">
        <a:spcBef>
          <a:spcPct val="20000"/>
        </a:spcBef>
        <a:buFont typeface="Arial"/>
        <a:buChar char="•"/>
        <a:defRPr sz="1600" b="0" i="0" kern="1200">
          <a:solidFill>
            <a:schemeClr val="tx1"/>
          </a:solidFill>
          <a:latin typeface="Theinhardt Thin"/>
          <a:ea typeface="+mn-ea"/>
          <a:cs typeface="Theinhardt Thin"/>
        </a:defRPr>
      </a:lvl3pPr>
      <a:lvl4pPr marL="16002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4pPr>
      <a:lvl5pPr marL="20574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emf"/><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software.intel.com/en-us/blogs/2013/06/07/web-resources-about-intelr-transactional-synchronization-extensions" TargetMode="External"/><Relationship Id="rId3" Type="http://schemas.openxmlformats.org/officeDocument/2006/relationships/hyperlink" Target="http://www.intel.com/xeone5" TargetMode="External"/><Relationship Id="rId7" Type="http://schemas.openxmlformats.org/officeDocument/2006/relationships/hyperlink" Target="https://www.youtube.com/watch?v=hRHsk8Nycdg" TargetMode="External"/><Relationship Id="rId2" Type="http://schemas.openxmlformats.org/officeDocument/2006/relationships/hyperlink" Target="http://www.intel.com/content/www/us/en/processors/xeon/xeon-processor-e7-family.html" TargetMode="External"/><Relationship Id="rId1" Type="http://schemas.openxmlformats.org/officeDocument/2006/relationships/slideLayout" Target="../slideLayouts/slideLayout2.xml"/><Relationship Id="rId6" Type="http://schemas.openxmlformats.org/officeDocument/2006/relationships/hyperlink" Target="https://www.youtube.com/watch?v=QvKXbpV6WXk" TargetMode="External"/><Relationship Id="rId5" Type="http://schemas.openxmlformats.org/officeDocument/2006/relationships/hyperlink" Target="http://www.intel.com/content/www/us/en/processors/xeon/xeon-e5-brief.html" TargetMode="External"/><Relationship Id="rId10" Type="http://schemas.openxmlformats.org/officeDocument/2006/relationships/hyperlink" Target="http://ark.intel.com/Products/VirtualizationTechnology" TargetMode="External"/><Relationship Id="rId4" Type="http://schemas.openxmlformats.org/officeDocument/2006/relationships/hyperlink" Target="http://www.intel.com/content/www/us/en/processors/xeon/versatile-data-center-xeon-e5-v4-overview-animation.html" TargetMode="External"/><Relationship Id="rId9" Type="http://schemas.openxmlformats.org/officeDocument/2006/relationships/hyperlink" Target="http://www.intel.com/content/www/us/en/architecture-and-technology/resource-director-technolog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488731" y="1021556"/>
            <a:ext cx="8001000" cy="2266950"/>
          </a:xfrm>
        </p:spPr>
        <p:txBody>
          <a:bodyPr>
            <a:normAutofit/>
          </a:bodyPr>
          <a:lstStyle/>
          <a:p>
            <a:r>
              <a:rPr lang="en-US" sz="3200" b="1" dirty="0" smtClean="0"/>
              <a:t>Workload Optimized Silicon</a:t>
            </a:r>
            <a:endParaRPr lang="en-US" sz="3200" dirty="0">
              <a:latin typeface="Theinhardt Medium" charset="0"/>
            </a:endParaRPr>
          </a:p>
        </p:txBody>
      </p:sp>
      <p:sp>
        <p:nvSpPr>
          <p:cNvPr id="10242" name="Subtitle 2"/>
          <p:cNvSpPr>
            <a:spLocks noGrp="1"/>
          </p:cNvSpPr>
          <p:nvPr>
            <p:ph type="subTitle" idx="1"/>
          </p:nvPr>
        </p:nvSpPr>
        <p:spPr>
          <a:xfrm>
            <a:off x="488731" y="3413523"/>
            <a:ext cx="5859189" cy="815578"/>
          </a:xfrm>
        </p:spPr>
        <p:txBody>
          <a:bodyPr/>
          <a:lstStyle/>
          <a:p>
            <a:pPr eaLnBrk="1" hangingPunct="1"/>
            <a:r>
              <a:rPr lang="en-US" dirty="0" smtClean="0">
                <a:latin typeface="Theinhardt Thin" charset="0"/>
              </a:rPr>
              <a:t>2016 June 30</a:t>
            </a:r>
            <a:endParaRPr lang="en-US" dirty="0">
              <a:latin typeface="Theinhardt Thin" charset="0"/>
            </a:endParaRPr>
          </a:p>
        </p:txBody>
      </p:sp>
    </p:spTree>
    <p:extLst>
      <p:ext uri="{BB962C8B-B14F-4D97-AF65-F5344CB8AC3E}">
        <p14:creationId xmlns:p14="http://schemas.microsoft.com/office/powerpoint/2010/main" val="409071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Workloads for Intel Processor E5 Family</a:t>
            </a:r>
            <a:endParaRPr lang="en-US"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782" y="1294164"/>
            <a:ext cx="8809525" cy="3183411"/>
          </a:xfrm>
          <a:prstGeom prst="rect">
            <a:avLst/>
          </a:prstGeom>
        </p:spPr>
      </p:pic>
      <p:pic>
        <p:nvPicPr>
          <p:cNvPr id="16" name="Picture 15"/>
          <p:cNvPicPr>
            <a:picLocks noChangeAspect="1"/>
          </p:cNvPicPr>
          <p:nvPr/>
        </p:nvPicPr>
        <p:blipFill>
          <a:blip r:embed="rId4"/>
          <a:stretch>
            <a:fillRect/>
          </a:stretch>
        </p:blipFill>
        <p:spPr>
          <a:xfrm>
            <a:off x="114782" y="4752704"/>
            <a:ext cx="2792250" cy="212667"/>
          </a:xfrm>
          <a:prstGeom prst="rect">
            <a:avLst/>
          </a:prstGeom>
        </p:spPr>
      </p:pic>
      <p:pic>
        <p:nvPicPr>
          <p:cNvPr id="17" name="Picture 16"/>
          <p:cNvPicPr>
            <a:picLocks noChangeAspect="1"/>
          </p:cNvPicPr>
          <p:nvPr/>
        </p:nvPicPr>
        <p:blipFill>
          <a:blip r:embed="rId5"/>
          <a:stretch>
            <a:fillRect/>
          </a:stretch>
        </p:blipFill>
        <p:spPr>
          <a:xfrm>
            <a:off x="114782" y="4477575"/>
            <a:ext cx="5431501" cy="21266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1080" y="3026297"/>
            <a:ext cx="1005840" cy="1172370"/>
          </a:xfrm>
          <a:prstGeom prst="rect">
            <a:avLst/>
          </a:prstGeom>
        </p:spPr>
      </p:pic>
    </p:spTree>
    <p:extLst>
      <p:ext uri="{BB962C8B-B14F-4D97-AF65-F5344CB8AC3E}">
        <p14:creationId xmlns:p14="http://schemas.microsoft.com/office/powerpoint/2010/main" val="2454048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a:t>
            </a:r>
            <a:r>
              <a:rPr lang="en-US" dirty="0"/>
              <a:t>Intel Xeon Processor E7 and E5 </a:t>
            </a:r>
            <a:r>
              <a:rPr lang="en-US" dirty="0" smtClean="0"/>
              <a:t>Workloads</a:t>
            </a:r>
            <a:endParaRPr lang="en-US" dirty="0"/>
          </a:p>
        </p:txBody>
      </p:sp>
      <p:sp>
        <p:nvSpPr>
          <p:cNvPr id="3" name="Content Placeholder 2"/>
          <p:cNvSpPr>
            <a:spLocks noGrp="1"/>
          </p:cNvSpPr>
          <p:nvPr>
            <p:ph idx="1"/>
          </p:nvPr>
        </p:nvSpPr>
        <p:spPr/>
        <p:txBody>
          <a:bodyPr/>
          <a:lstStyle/>
          <a:p>
            <a:pPr marL="0" indent="0">
              <a:buNone/>
            </a:pPr>
            <a:r>
              <a:rPr lang="en-US" dirty="0" smtClean="0"/>
              <a:t>Intel Advanced Features to Accelerate Workloads</a:t>
            </a:r>
          </a:p>
          <a:p>
            <a:pPr marL="0" indent="0">
              <a:buNone/>
            </a:pPr>
            <a:r>
              <a:rPr lang="en-US" dirty="0"/>
              <a:t>	</a:t>
            </a:r>
          </a:p>
        </p:txBody>
      </p:sp>
      <p:pic>
        <p:nvPicPr>
          <p:cNvPr id="4" name="Picture 3"/>
          <p:cNvPicPr>
            <a:picLocks noChangeAspect="1"/>
          </p:cNvPicPr>
          <p:nvPr/>
        </p:nvPicPr>
        <p:blipFill>
          <a:blip r:embed="rId3"/>
          <a:stretch>
            <a:fillRect/>
          </a:stretch>
        </p:blipFill>
        <p:spPr>
          <a:xfrm>
            <a:off x="712519" y="2080005"/>
            <a:ext cx="7043298" cy="2479981"/>
          </a:xfrm>
          <a:prstGeom prst="rect">
            <a:avLst/>
          </a:prstGeom>
        </p:spPr>
      </p:pic>
    </p:spTree>
    <p:extLst>
      <p:ext uri="{BB962C8B-B14F-4D97-AF65-F5344CB8AC3E}">
        <p14:creationId xmlns:p14="http://schemas.microsoft.com/office/powerpoint/2010/main" val="173244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Optimized Silicon Summary</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smtClean="0"/>
              <a:t>Helping your customers move to a workload-optimize server configurations provides:</a:t>
            </a:r>
          </a:p>
          <a:p>
            <a:pPr lvl="1"/>
            <a:r>
              <a:rPr lang="en-US" sz="1900" dirty="0" smtClean="0"/>
              <a:t>Servers configured to workload, not general purpose computing</a:t>
            </a:r>
          </a:p>
          <a:p>
            <a:pPr lvl="1"/>
            <a:r>
              <a:rPr lang="en-US" sz="1900" dirty="0" smtClean="0"/>
              <a:t>Takes advantage of performance features and characteristics of Intel processors</a:t>
            </a:r>
          </a:p>
          <a:p>
            <a:pPr lvl="1"/>
            <a:r>
              <a:rPr lang="en-US" sz="1900" dirty="0" smtClean="0"/>
              <a:t>Maximizes total cost of ownership</a:t>
            </a:r>
          </a:p>
          <a:p>
            <a:pPr lvl="1"/>
            <a:r>
              <a:rPr lang="en-US" sz="1900" dirty="0" smtClean="0"/>
              <a:t>Maximizes return on investment</a:t>
            </a:r>
          </a:p>
          <a:p>
            <a:endParaRPr lang="en-US" dirty="0" smtClean="0"/>
          </a:p>
          <a:p>
            <a:pPr marL="0" indent="0">
              <a:buNone/>
            </a:pPr>
            <a:endParaRPr lang="en-US" dirty="0"/>
          </a:p>
          <a:p>
            <a:pPr lvl="1"/>
            <a:endParaRPr lang="en-US" dirty="0" smtClean="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406" y="545454"/>
            <a:ext cx="1470509" cy="1203683"/>
          </a:xfrm>
          <a:prstGeom prst="rect">
            <a:avLst/>
          </a:prstGeom>
        </p:spPr>
      </p:pic>
    </p:spTree>
    <p:extLst>
      <p:ext uri="{BB962C8B-B14F-4D97-AF65-F5344CB8AC3E}">
        <p14:creationId xmlns:p14="http://schemas.microsoft.com/office/powerpoint/2010/main" val="412339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u="sng" dirty="0">
                <a:hlinkClick r:id="rId2"/>
              </a:rPr>
              <a:t>Intel Xeon Processor E7 v4 Product Family</a:t>
            </a:r>
            <a:endParaRPr lang="en-US" dirty="0"/>
          </a:p>
          <a:p>
            <a:pPr lvl="0"/>
            <a:r>
              <a:rPr lang="en-US" u="sng" dirty="0">
                <a:hlinkClick r:id="rId3"/>
              </a:rPr>
              <a:t>Intel Xeon Processor E5-2600 v4 Product Family</a:t>
            </a:r>
            <a:endParaRPr lang="en-US" dirty="0"/>
          </a:p>
          <a:p>
            <a:pPr lvl="0"/>
            <a:r>
              <a:rPr lang="en-US" u="sng" dirty="0">
                <a:hlinkClick r:id="rId4"/>
              </a:rPr>
              <a:t>Intel Xeon Processor E5-2600 v4 Product Family – Overview Animation</a:t>
            </a:r>
            <a:endParaRPr lang="en-US" dirty="0"/>
          </a:p>
          <a:p>
            <a:pPr lvl="0"/>
            <a:r>
              <a:rPr lang="en-US" u="sng" dirty="0">
                <a:hlinkClick r:id="rId5"/>
              </a:rPr>
              <a:t>Intel Xeon Processor E5-2600 v4 Product Family – Product Brief</a:t>
            </a:r>
            <a:endParaRPr lang="en-US" dirty="0"/>
          </a:p>
          <a:p>
            <a:pPr lvl="0"/>
            <a:r>
              <a:rPr lang="en-US" u="sng" dirty="0">
                <a:hlinkClick r:id="rId6"/>
              </a:rPr>
              <a:t>Intel VMDq Explanation</a:t>
            </a:r>
            <a:r>
              <a:rPr lang="en-US" u="sng" dirty="0"/>
              <a:t> (Video)</a:t>
            </a:r>
            <a:endParaRPr lang="en-US" dirty="0"/>
          </a:p>
          <a:p>
            <a:pPr lvl="0"/>
            <a:r>
              <a:rPr lang="en-US" u="sng" dirty="0">
                <a:hlinkClick r:id="rId7"/>
              </a:rPr>
              <a:t>Intel SR-IOV Explanation</a:t>
            </a:r>
            <a:r>
              <a:rPr lang="en-US" u="sng" dirty="0"/>
              <a:t> (Video)</a:t>
            </a:r>
            <a:endParaRPr lang="en-US" dirty="0"/>
          </a:p>
          <a:p>
            <a:pPr lvl="0"/>
            <a:r>
              <a:rPr lang="en-US" u="sng" dirty="0">
                <a:hlinkClick r:id="rId8"/>
              </a:rPr>
              <a:t>Web Resources about Intel TSX</a:t>
            </a:r>
            <a:endParaRPr lang="en-US" dirty="0"/>
          </a:p>
          <a:p>
            <a:pPr lvl="0"/>
            <a:r>
              <a:rPr lang="en-US" u="sng" dirty="0">
                <a:hlinkClick r:id="rId9"/>
              </a:rPr>
              <a:t>Intel RDT Web Page</a:t>
            </a:r>
            <a:endParaRPr lang="en-US" dirty="0"/>
          </a:p>
          <a:p>
            <a:pPr lvl="0"/>
            <a:r>
              <a:rPr lang="en-US" u="sng" dirty="0">
                <a:hlinkClick r:id="rId10"/>
              </a:rPr>
              <a:t>List of Intel Virtualization Technology (Intel VT) Supported Products</a:t>
            </a:r>
            <a:endParaRPr lang="en-US" dirty="0"/>
          </a:p>
          <a:p>
            <a:endParaRPr lang="en-US" dirty="0"/>
          </a:p>
        </p:txBody>
      </p:sp>
    </p:spTree>
    <p:extLst>
      <p:ext uri="{BB962C8B-B14F-4D97-AF65-F5344CB8AC3E}">
        <p14:creationId xmlns:p14="http://schemas.microsoft.com/office/powerpoint/2010/main" val="193356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Optimized Silicon</a:t>
            </a:r>
            <a:endParaRPr lang="en-US" dirty="0"/>
          </a:p>
        </p:txBody>
      </p:sp>
      <p:pic>
        <p:nvPicPr>
          <p:cNvPr id="4" name="Content Placeholder 3"/>
          <p:cNvPicPr>
            <a:picLocks noGrp="1" noChangeAspect="1"/>
          </p:cNvPicPr>
          <p:nvPr>
            <p:ph idx="1"/>
          </p:nvPr>
        </p:nvPicPr>
        <p:blipFill>
          <a:blip r:embed="rId3"/>
          <a:stretch>
            <a:fillRect/>
          </a:stretch>
        </p:blipFill>
        <p:spPr>
          <a:xfrm>
            <a:off x="2589389" y="1569293"/>
            <a:ext cx="6097412" cy="2263698"/>
          </a:xfrm>
          <a:prstGeom prst="rect">
            <a:avLst/>
          </a:prstGeom>
        </p:spPr>
      </p:pic>
      <p:sp>
        <p:nvSpPr>
          <p:cNvPr id="3" name="TextBox 2"/>
          <p:cNvSpPr txBox="1"/>
          <p:nvPr/>
        </p:nvSpPr>
        <p:spPr>
          <a:xfrm>
            <a:off x="457201" y="1576894"/>
            <a:ext cx="2230244" cy="2677656"/>
          </a:xfrm>
          <a:prstGeom prst="rect">
            <a:avLst/>
          </a:prstGeom>
          <a:noFill/>
        </p:spPr>
        <p:txBody>
          <a:bodyPr wrap="square" rtlCol="0">
            <a:spAutoFit/>
          </a:bodyPr>
          <a:lstStyle/>
          <a:p>
            <a:r>
              <a:rPr lang="en-US" sz="2400" dirty="0" smtClean="0"/>
              <a:t>Cost effectively optimizing a server’s processor to the workload it performs</a:t>
            </a:r>
            <a:endParaRPr lang="en-US" sz="2400" dirty="0"/>
          </a:p>
        </p:txBody>
      </p:sp>
    </p:spTree>
    <p:extLst>
      <p:ext uri="{BB962C8B-B14F-4D97-AF65-F5344CB8AC3E}">
        <p14:creationId xmlns:p14="http://schemas.microsoft.com/office/powerpoint/2010/main" val="4118653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Optimized Server Selection Approach</a:t>
            </a:r>
            <a:endParaRPr lang="en-US" dirty="0"/>
          </a:p>
        </p:txBody>
      </p:sp>
      <p:sp>
        <p:nvSpPr>
          <p:cNvPr id="3" name="Content Placeholder 2"/>
          <p:cNvSpPr>
            <a:spLocks noGrp="1"/>
          </p:cNvSpPr>
          <p:nvPr>
            <p:ph idx="1"/>
          </p:nvPr>
        </p:nvSpPr>
        <p:spPr/>
        <p:txBody>
          <a:bodyPr>
            <a:normAutofit/>
          </a:bodyPr>
          <a:lstStyle/>
          <a:p>
            <a:r>
              <a:rPr lang="en-US" sz="2400" dirty="0" smtClean="0"/>
              <a:t>Maximizes Return on Investment</a:t>
            </a:r>
            <a:endParaRPr lang="en-US" sz="2400" dirty="0"/>
          </a:p>
          <a:p>
            <a:r>
              <a:rPr lang="en-US" sz="2400" dirty="0" smtClean="0"/>
              <a:t>Maximizes Workload Performance</a:t>
            </a:r>
          </a:p>
          <a:p>
            <a:pPr marL="0" indent="0">
              <a:buNone/>
            </a:pPr>
            <a:r>
              <a:rPr lang="en-US" dirty="0" smtClean="0"/>
              <a:t>Four Areas of Focus</a:t>
            </a:r>
          </a:p>
          <a:p>
            <a:pPr marL="627063" lvl="1" indent="-342900">
              <a:buFont typeface="+mj-lt"/>
              <a:buAutoNum type="arabicPeriod"/>
            </a:pPr>
            <a:r>
              <a:rPr lang="en-US" dirty="0" smtClean="0"/>
              <a:t>Business Case - including TCA and TCO</a:t>
            </a:r>
          </a:p>
          <a:p>
            <a:pPr marL="627063" lvl="1" indent="-342900">
              <a:buFont typeface="+mj-lt"/>
              <a:buAutoNum type="arabicPeriod"/>
            </a:pPr>
            <a:r>
              <a:rPr lang="en-US" dirty="0" smtClean="0"/>
              <a:t>Workload Characteristics – Technical Profile of Workload</a:t>
            </a:r>
          </a:p>
          <a:p>
            <a:pPr marL="627063" lvl="1" indent="-342900">
              <a:buFont typeface="+mj-lt"/>
              <a:buAutoNum type="arabicPeriod"/>
            </a:pPr>
            <a:r>
              <a:rPr lang="en-US" dirty="0" smtClean="0"/>
              <a:t>Scale – Planned Growth and Peak Workloads</a:t>
            </a:r>
          </a:p>
          <a:p>
            <a:pPr marL="627063" lvl="1" indent="-342900">
              <a:buFont typeface="+mj-lt"/>
              <a:buAutoNum type="arabicPeriod"/>
            </a:pPr>
            <a:r>
              <a:rPr lang="en-US" dirty="0" smtClean="0"/>
              <a:t>Application Considerations – Optimize Software Pricing Models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120" y="1331787"/>
            <a:ext cx="2030680" cy="2093486"/>
          </a:xfrm>
          <a:prstGeom prst="rect">
            <a:avLst/>
          </a:prstGeom>
        </p:spPr>
      </p:pic>
    </p:spTree>
    <p:extLst>
      <p:ext uri="{BB962C8B-B14F-4D97-AF65-F5344CB8AC3E}">
        <p14:creationId xmlns:p14="http://schemas.microsoft.com/office/powerpoint/2010/main" val="237246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ounded Rectangle 226"/>
          <p:cNvSpPr/>
          <p:nvPr/>
        </p:nvSpPr>
        <p:spPr bwMode="auto">
          <a:xfrm>
            <a:off x="7542659" y="3470895"/>
            <a:ext cx="1256297" cy="1030660"/>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a:prstShdw prst="shdw17" dist="17961" dir="2700000">
              <a:schemeClr val="hlink">
                <a:gamma/>
                <a:shade val="60000"/>
                <a:invGamma/>
              </a:schemeClr>
            </a:prstShdw>
          </a:effectLst>
        </p:spPr>
        <p:txBody>
          <a:bodyPr vert="horz" wrap="square" lIns="68580" tIns="34290" rIns="68580" bIns="34290" numCol="1" rtlCol="0" anchor="ctr" anchorCtr="0" compatLnSpc="1">
            <a:prstTxWarp prst="textNoShape">
              <a:avLst/>
            </a:prstTxWarp>
            <a:noAutofit/>
          </a:bodyPr>
          <a:lstStyle/>
          <a:p>
            <a:pPr algn="ctr" defTabSz="342892"/>
            <a:endParaRPr lang="en-US" sz="1275" b="1">
              <a:solidFill>
                <a:schemeClr val="tx2"/>
              </a:solidFill>
            </a:endParaRPr>
          </a:p>
        </p:txBody>
      </p:sp>
      <p:sp>
        <p:nvSpPr>
          <p:cNvPr id="221" name="Rounded Rectangle 220"/>
          <p:cNvSpPr/>
          <p:nvPr/>
        </p:nvSpPr>
        <p:spPr bwMode="auto">
          <a:xfrm>
            <a:off x="6138756" y="1804141"/>
            <a:ext cx="1709131" cy="1351994"/>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a:prstShdw prst="shdw17" dist="17961" dir="2700000">
              <a:schemeClr val="hlink">
                <a:gamma/>
                <a:shade val="60000"/>
                <a:invGamma/>
              </a:schemeClr>
            </a:prstShdw>
          </a:effectLst>
        </p:spPr>
        <p:txBody>
          <a:bodyPr vert="horz" wrap="square" lIns="68580" tIns="34290" rIns="68580" bIns="34290" numCol="1" rtlCol="0" anchor="ctr" anchorCtr="0" compatLnSpc="1">
            <a:prstTxWarp prst="textNoShape">
              <a:avLst/>
            </a:prstTxWarp>
            <a:noAutofit/>
          </a:bodyPr>
          <a:lstStyle/>
          <a:p>
            <a:pPr algn="ctr" defTabSz="342892"/>
            <a:endParaRPr lang="en-US" sz="1275" b="1">
              <a:solidFill>
                <a:schemeClr val="tx2"/>
              </a:solidFill>
            </a:endParaRPr>
          </a:p>
        </p:txBody>
      </p:sp>
      <p:sp>
        <p:nvSpPr>
          <p:cNvPr id="4" name="Oval 3"/>
          <p:cNvSpPr/>
          <p:nvPr/>
        </p:nvSpPr>
        <p:spPr>
          <a:xfrm>
            <a:off x="3377537" y="2294158"/>
            <a:ext cx="2305128" cy="830042"/>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2"/>
              </a:solidFill>
            </a:endParaRPr>
          </a:p>
        </p:txBody>
      </p:sp>
      <p:sp>
        <p:nvSpPr>
          <p:cNvPr id="216" name="Rounded Rectangle 215"/>
          <p:cNvSpPr/>
          <p:nvPr/>
        </p:nvSpPr>
        <p:spPr bwMode="auto">
          <a:xfrm>
            <a:off x="6257671" y="3473837"/>
            <a:ext cx="1220667" cy="1165245"/>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a:prstShdw prst="shdw17" dist="17961" dir="2700000">
              <a:schemeClr val="hlink">
                <a:gamma/>
                <a:shade val="60000"/>
                <a:invGamma/>
              </a:schemeClr>
            </a:prstShdw>
          </a:effectLst>
        </p:spPr>
        <p:txBody>
          <a:bodyPr vert="horz" wrap="square" lIns="68580" tIns="34290" rIns="68580" bIns="34290" numCol="1" rtlCol="0" anchor="ctr" anchorCtr="0" compatLnSpc="1">
            <a:prstTxWarp prst="textNoShape">
              <a:avLst/>
            </a:prstTxWarp>
            <a:noAutofit/>
          </a:bodyPr>
          <a:lstStyle/>
          <a:p>
            <a:pPr algn="ctr" defTabSz="342892"/>
            <a:endParaRPr lang="en-US" sz="1275" b="1">
              <a:solidFill>
                <a:schemeClr val="tx2"/>
              </a:solidFill>
            </a:endParaRPr>
          </a:p>
        </p:txBody>
      </p:sp>
      <p:cxnSp>
        <p:nvCxnSpPr>
          <p:cNvPr id="310" name="Straight Arrow Connector 309"/>
          <p:cNvCxnSpPr/>
          <p:nvPr/>
        </p:nvCxnSpPr>
        <p:spPr>
          <a:xfrm flipH="1">
            <a:off x="5627811" y="2360638"/>
            <a:ext cx="507412" cy="23421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539570" y="1837672"/>
            <a:ext cx="239128" cy="364244"/>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83" name="Picture 3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4100" y="2213184"/>
            <a:ext cx="549995" cy="549995"/>
          </a:xfrm>
          <a:prstGeom prst="rect">
            <a:avLst/>
          </a:prstGeom>
        </p:spPr>
      </p:pic>
      <p:sp>
        <p:nvSpPr>
          <p:cNvPr id="126" name="TextBox 125"/>
          <p:cNvSpPr txBox="1"/>
          <p:nvPr/>
        </p:nvSpPr>
        <p:spPr>
          <a:xfrm>
            <a:off x="3970515" y="2171321"/>
            <a:ext cx="1713691" cy="415498"/>
          </a:xfrm>
          <a:prstGeom prst="rect">
            <a:avLst/>
          </a:prstGeom>
          <a:noFill/>
        </p:spPr>
        <p:txBody>
          <a:bodyPr wrap="square" rtlCol="0">
            <a:spAutoFit/>
          </a:bodyPr>
          <a:lstStyle/>
          <a:p>
            <a:pPr defTabSz="342892"/>
            <a:r>
              <a:rPr lang="en-US" sz="1050" dirty="0">
                <a:solidFill>
                  <a:schemeClr val="tx2"/>
                </a:solidFill>
                <a:cs typeface="Neo Sans Intel"/>
              </a:rPr>
              <a:t>Line of Business Leader</a:t>
            </a:r>
          </a:p>
          <a:p>
            <a:pPr defTabSz="342892"/>
            <a:r>
              <a:rPr lang="en-US" sz="1050" dirty="0">
                <a:solidFill>
                  <a:schemeClr val="tx2"/>
                </a:solidFill>
                <a:cs typeface="Neo Sans Intel"/>
              </a:rPr>
              <a:t>IT Leader</a:t>
            </a:r>
          </a:p>
        </p:txBody>
      </p:sp>
      <p:sp>
        <p:nvSpPr>
          <p:cNvPr id="127" name="Rounded Rectangle 126"/>
          <p:cNvSpPr/>
          <p:nvPr/>
        </p:nvSpPr>
        <p:spPr bwMode="auto">
          <a:xfrm>
            <a:off x="1194990" y="485067"/>
            <a:ext cx="3337423" cy="1230216"/>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a:prstShdw prst="shdw17" dist="17961" dir="2700000">
              <a:schemeClr val="hlink">
                <a:gamma/>
                <a:shade val="60000"/>
                <a:invGamma/>
              </a:schemeClr>
            </a:prstShdw>
          </a:effectLst>
        </p:spPr>
        <p:txBody>
          <a:bodyPr vert="horz" wrap="square" lIns="68580" tIns="34290" rIns="68580" bIns="34290" numCol="1" rtlCol="0" anchor="ctr" anchorCtr="0" compatLnSpc="1">
            <a:prstTxWarp prst="textNoShape">
              <a:avLst/>
            </a:prstTxWarp>
            <a:noAutofit/>
          </a:bodyPr>
          <a:lstStyle/>
          <a:p>
            <a:pPr algn="ctr" defTabSz="342892"/>
            <a:endParaRPr lang="en-US" sz="1275" b="1">
              <a:solidFill>
                <a:schemeClr val="tx2"/>
              </a:solidFill>
            </a:endParaRPr>
          </a:p>
        </p:txBody>
      </p:sp>
      <p:sp>
        <p:nvSpPr>
          <p:cNvPr id="128" name="TextBox 127"/>
          <p:cNvSpPr txBox="1"/>
          <p:nvPr/>
        </p:nvSpPr>
        <p:spPr>
          <a:xfrm>
            <a:off x="1168623" y="980209"/>
            <a:ext cx="1186072" cy="461665"/>
          </a:xfrm>
          <a:prstGeom prst="rect">
            <a:avLst/>
          </a:prstGeom>
          <a:noFill/>
        </p:spPr>
        <p:txBody>
          <a:bodyPr wrap="square" rtlCol="0">
            <a:spAutoFit/>
          </a:bodyPr>
          <a:lstStyle>
            <a:defPPr>
              <a:defRPr lang="en-US"/>
            </a:defPPr>
            <a:lvl1pPr fontAlgn="auto">
              <a:spcBef>
                <a:spcPts val="0"/>
              </a:spcBef>
              <a:spcAft>
                <a:spcPts val="0"/>
              </a:spcAft>
              <a:defRPr sz="1400">
                <a:solidFill>
                  <a:srgbClr val="000000"/>
                </a:solidFill>
                <a:latin typeface="Verdana"/>
                <a:cs typeface="Arial"/>
              </a:defRPr>
            </a:lvl1pPr>
          </a:lstStyle>
          <a:p>
            <a:pPr defTabSz="342892"/>
            <a:r>
              <a:rPr lang="en-US" sz="1200" b="1" dirty="0">
                <a:solidFill>
                  <a:srgbClr val="FF0000"/>
                </a:solidFill>
                <a:latin typeface="+mn-lt"/>
              </a:rPr>
              <a:t>Business</a:t>
            </a:r>
            <a:br>
              <a:rPr lang="en-US" sz="1200" b="1" dirty="0">
                <a:solidFill>
                  <a:srgbClr val="FF0000"/>
                </a:solidFill>
                <a:latin typeface="+mn-lt"/>
              </a:rPr>
            </a:br>
            <a:r>
              <a:rPr lang="en-US" sz="1200" b="1" dirty="0">
                <a:solidFill>
                  <a:srgbClr val="FF0000"/>
                </a:solidFill>
                <a:latin typeface="+mn-lt"/>
              </a:rPr>
              <a:t> Case</a:t>
            </a:r>
          </a:p>
        </p:txBody>
      </p:sp>
      <p:sp>
        <p:nvSpPr>
          <p:cNvPr id="129" name="AutoShape 23"/>
          <p:cNvSpPr>
            <a:spLocks noChangeArrowheads="1"/>
          </p:cNvSpPr>
          <p:nvPr/>
        </p:nvSpPr>
        <p:spPr bwMode="auto">
          <a:xfrm>
            <a:off x="3103293" y="605065"/>
            <a:ext cx="1299964" cy="298097"/>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Number of Workloads</a:t>
            </a:r>
          </a:p>
        </p:txBody>
      </p:sp>
      <p:sp>
        <p:nvSpPr>
          <p:cNvPr id="132" name="AutoShape 23"/>
          <p:cNvSpPr>
            <a:spLocks noChangeArrowheads="1"/>
          </p:cNvSpPr>
          <p:nvPr/>
        </p:nvSpPr>
        <p:spPr bwMode="auto">
          <a:xfrm>
            <a:off x="3103293" y="1218182"/>
            <a:ext cx="1299964" cy="202203"/>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Workload Criticality</a:t>
            </a:r>
          </a:p>
        </p:txBody>
      </p:sp>
      <p:sp>
        <p:nvSpPr>
          <p:cNvPr id="134" name="AutoShape 23"/>
          <p:cNvSpPr>
            <a:spLocks noChangeArrowheads="1"/>
          </p:cNvSpPr>
          <p:nvPr/>
        </p:nvSpPr>
        <p:spPr bwMode="auto">
          <a:xfrm>
            <a:off x="3102519" y="956970"/>
            <a:ext cx="1299964" cy="194960"/>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Type of Workloads</a:t>
            </a:r>
          </a:p>
        </p:txBody>
      </p:sp>
      <p:sp>
        <p:nvSpPr>
          <p:cNvPr id="135" name="AutoShape 23"/>
          <p:cNvSpPr>
            <a:spLocks noChangeArrowheads="1"/>
          </p:cNvSpPr>
          <p:nvPr/>
        </p:nvSpPr>
        <p:spPr bwMode="auto">
          <a:xfrm>
            <a:off x="1991001" y="618161"/>
            <a:ext cx="1061449" cy="202203"/>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Acquisition Cost</a:t>
            </a:r>
          </a:p>
        </p:txBody>
      </p:sp>
      <p:sp>
        <p:nvSpPr>
          <p:cNvPr id="136" name="AutoShape 23"/>
          <p:cNvSpPr>
            <a:spLocks noChangeArrowheads="1"/>
          </p:cNvSpPr>
          <p:nvPr/>
        </p:nvSpPr>
        <p:spPr bwMode="auto">
          <a:xfrm>
            <a:off x="2242272" y="857820"/>
            <a:ext cx="602546" cy="171344"/>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TCO</a:t>
            </a:r>
          </a:p>
        </p:txBody>
      </p:sp>
      <p:sp>
        <p:nvSpPr>
          <p:cNvPr id="138" name="Rounded Rectangle 137"/>
          <p:cNvSpPr/>
          <p:nvPr/>
        </p:nvSpPr>
        <p:spPr bwMode="auto">
          <a:xfrm>
            <a:off x="4608199" y="476928"/>
            <a:ext cx="3332888" cy="1241210"/>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a:prstShdw prst="shdw17" dist="17961" dir="2700000">
              <a:schemeClr val="hlink">
                <a:gamma/>
                <a:shade val="60000"/>
                <a:invGamma/>
              </a:schemeClr>
            </a:prstShdw>
          </a:effectLst>
        </p:spPr>
        <p:txBody>
          <a:bodyPr vert="horz" wrap="square" lIns="68580" tIns="34290" rIns="68580" bIns="34290" numCol="1" rtlCol="0" anchor="ctr" anchorCtr="0" compatLnSpc="1">
            <a:prstTxWarp prst="textNoShape">
              <a:avLst/>
            </a:prstTxWarp>
            <a:noAutofit/>
          </a:bodyPr>
          <a:lstStyle/>
          <a:p>
            <a:pPr algn="ctr" defTabSz="342892"/>
            <a:endParaRPr lang="en-US" sz="1275" b="1">
              <a:solidFill>
                <a:schemeClr val="tx2"/>
              </a:solidFill>
            </a:endParaRPr>
          </a:p>
        </p:txBody>
      </p:sp>
      <p:sp>
        <p:nvSpPr>
          <p:cNvPr id="139" name="TextBox 138"/>
          <p:cNvSpPr txBox="1"/>
          <p:nvPr/>
        </p:nvSpPr>
        <p:spPr>
          <a:xfrm>
            <a:off x="4551750" y="776647"/>
            <a:ext cx="1303354" cy="784830"/>
          </a:xfrm>
          <a:prstGeom prst="rect">
            <a:avLst/>
          </a:prstGeom>
          <a:noFill/>
        </p:spPr>
        <p:txBody>
          <a:bodyPr wrap="square" rtlCol="0">
            <a:spAutoFit/>
          </a:bodyPr>
          <a:lstStyle>
            <a:defPPr>
              <a:defRPr lang="en-US"/>
            </a:defPPr>
            <a:lvl1pPr fontAlgn="auto">
              <a:spcBef>
                <a:spcPts val="0"/>
              </a:spcBef>
              <a:spcAft>
                <a:spcPts val="0"/>
              </a:spcAft>
              <a:defRPr sz="1400">
                <a:solidFill>
                  <a:srgbClr val="000000"/>
                </a:solidFill>
                <a:latin typeface="Verdana"/>
                <a:cs typeface="Arial"/>
              </a:defRPr>
            </a:lvl1pPr>
          </a:lstStyle>
          <a:p>
            <a:pPr defTabSz="342892"/>
            <a:endParaRPr lang="en-US" sz="1050" b="1" dirty="0">
              <a:solidFill>
                <a:schemeClr val="tx2"/>
              </a:solidFill>
              <a:latin typeface="+mn-lt"/>
            </a:endParaRPr>
          </a:p>
          <a:p>
            <a:pPr defTabSz="342892"/>
            <a:r>
              <a:rPr lang="en-US" sz="1200" b="1" dirty="0">
                <a:solidFill>
                  <a:srgbClr val="FF0000"/>
                </a:solidFill>
                <a:latin typeface="+mn-lt"/>
              </a:rPr>
              <a:t>Workload</a:t>
            </a:r>
          </a:p>
          <a:p>
            <a:pPr defTabSz="342892"/>
            <a:r>
              <a:rPr lang="en-US" sz="1200" b="1" dirty="0">
                <a:solidFill>
                  <a:srgbClr val="FF0000"/>
                </a:solidFill>
                <a:latin typeface="+mn-lt"/>
              </a:rPr>
              <a:t>Characteristics</a:t>
            </a:r>
          </a:p>
          <a:p>
            <a:pPr defTabSz="342892"/>
            <a:endParaRPr lang="en-US" sz="1050" b="1" dirty="0">
              <a:solidFill>
                <a:schemeClr val="tx2"/>
              </a:solidFill>
              <a:latin typeface="+mn-lt"/>
            </a:endParaRPr>
          </a:p>
        </p:txBody>
      </p:sp>
      <p:sp>
        <p:nvSpPr>
          <p:cNvPr id="140" name="AutoShape 23"/>
          <p:cNvSpPr>
            <a:spLocks noChangeArrowheads="1"/>
          </p:cNvSpPr>
          <p:nvPr/>
        </p:nvSpPr>
        <p:spPr bwMode="auto">
          <a:xfrm>
            <a:off x="5719120" y="585409"/>
            <a:ext cx="1635590" cy="151199"/>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Latency vs. Throughput</a:t>
            </a:r>
          </a:p>
        </p:txBody>
      </p:sp>
      <p:sp>
        <p:nvSpPr>
          <p:cNvPr id="141" name="AutoShape 23"/>
          <p:cNvSpPr>
            <a:spLocks noChangeArrowheads="1"/>
          </p:cNvSpPr>
          <p:nvPr/>
        </p:nvSpPr>
        <p:spPr bwMode="auto">
          <a:xfrm>
            <a:off x="5736247" y="793863"/>
            <a:ext cx="1283877" cy="175224"/>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Scalar vs. Vector</a:t>
            </a:r>
          </a:p>
        </p:txBody>
      </p:sp>
      <p:sp>
        <p:nvSpPr>
          <p:cNvPr id="142" name="AutoShape 23"/>
          <p:cNvSpPr>
            <a:spLocks noChangeArrowheads="1"/>
          </p:cNvSpPr>
          <p:nvPr/>
        </p:nvSpPr>
        <p:spPr bwMode="auto">
          <a:xfrm>
            <a:off x="5725082" y="1018979"/>
            <a:ext cx="1295044" cy="176140"/>
          </a:xfrm>
          <a:prstGeom prst="roundRect">
            <a:avLst>
              <a:gd name="adj" fmla="val 16667"/>
            </a:avLst>
          </a:prstGeom>
          <a:solidFill>
            <a:schemeClr val="bg1"/>
          </a:solidFill>
          <a:ln w="28575">
            <a:solidFill>
              <a:schemeClr val="accent1"/>
            </a:solidFill>
            <a:round/>
            <a:headEnd/>
            <a:tailEnd/>
          </a:ln>
          <a:effectLst/>
          <a:extLst/>
        </p:spPr>
        <p:txBody>
          <a:bodyPr anchor="ctr"/>
          <a:lstStyle/>
          <a:p>
            <a:pPr defTabSz="342892"/>
            <a:r>
              <a:rPr lang="en-US" altLang="en-US" sz="900" dirty="0">
                <a:solidFill>
                  <a:schemeClr val="tx2"/>
                </a:solidFill>
              </a:rPr>
              <a:t> Memory Bandwidth</a:t>
            </a:r>
          </a:p>
        </p:txBody>
      </p:sp>
      <p:sp>
        <p:nvSpPr>
          <p:cNvPr id="143" name="AutoShape 23"/>
          <p:cNvSpPr>
            <a:spLocks noChangeArrowheads="1"/>
          </p:cNvSpPr>
          <p:nvPr/>
        </p:nvSpPr>
        <p:spPr bwMode="auto">
          <a:xfrm>
            <a:off x="5784037" y="1242686"/>
            <a:ext cx="1200059" cy="157331"/>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Memory Capacity</a:t>
            </a:r>
          </a:p>
        </p:txBody>
      </p:sp>
      <p:sp>
        <p:nvSpPr>
          <p:cNvPr id="144" name="AutoShape 23"/>
          <p:cNvSpPr>
            <a:spLocks noChangeArrowheads="1"/>
          </p:cNvSpPr>
          <p:nvPr/>
        </p:nvSpPr>
        <p:spPr bwMode="auto">
          <a:xfrm>
            <a:off x="2002022" y="1087178"/>
            <a:ext cx="436630" cy="199776"/>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HW</a:t>
            </a:r>
          </a:p>
        </p:txBody>
      </p:sp>
      <p:sp>
        <p:nvSpPr>
          <p:cNvPr id="145" name="AutoShape 23"/>
          <p:cNvSpPr>
            <a:spLocks noChangeArrowheads="1"/>
          </p:cNvSpPr>
          <p:nvPr/>
        </p:nvSpPr>
        <p:spPr bwMode="auto">
          <a:xfrm>
            <a:off x="2639770" y="1068775"/>
            <a:ext cx="390749" cy="224534"/>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SW</a:t>
            </a:r>
          </a:p>
        </p:txBody>
      </p:sp>
      <p:sp>
        <p:nvSpPr>
          <p:cNvPr id="146" name="AutoShape 23"/>
          <p:cNvSpPr>
            <a:spLocks noChangeArrowheads="1"/>
          </p:cNvSpPr>
          <p:nvPr/>
        </p:nvSpPr>
        <p:spPr bwMode="auto">
          <a:xfrm>
            <a:off x="2189671" y="1339553"/>
            <a:ext cx="617963" cy="141220"/>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People</a:t>
            </a:r>
          </a:p>
        </p:txBody>
      </p:sp>
      <p:sp>
        <p:nvSpPr>
          <p:cNvPr id="147" name="AutoShape 23"/>
          <p:cNvSpPr>
            <a:spLocks noChangeArrowheads="1"/>
          </p:cNvSpPr>
          <p:nvPr/>
        </p:nvSpPr>
        <p:spPr bwMode="auto">
          <a:xfrm>
            <a:off x="2018094" y="1521080"/>
            <a:ext cx="977244" cy="148939"/>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Infrastructure</a:t>
            </a:r>
          </a:p>
        </p:txBody>
      </p:sp>
      <p:sp>
        <p:nvSpPr>
          <p:cNvPr id="148" name="AutoShape 23"/>
          <p:cNvSpPr>
            <a:spLocks noChangeArrowheads="1"/>
          </p:cNvSpPr>
          <p:nvPr/>
        </p:nvSpPr>
        <p:spPr bwMode="auto">
          <a:xfrm>
            <a:off x="5918076" y="1439454"/>
            <a:ext cx="865786" cy="178189"/>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Core Scaling</a:t>
            </a:r>
          </a:p>
        </p:txBody>
      </p:sp>
      <p:sp>
        <p:nvSpPr>
          <p:cNvPr id="217" name="U-Turn Arrow 216"/>
          <p:cNvSpPr/>
          <p:nvPr/>
        </p:nvSpPr>
        <p:spPr bwMode="auto">
          <a:xfrm>
            <a:off x="7411515" y="567845"/>
            <a:ext cx="251177" cy="232181"/>
          </a:xfrm>
          <a:prstGeom prst="uturnArrow">
            <a:avLst/>
          </a:prstGeom>
          <a:solidFill>
            <a:srgbClr val="A6CAE1"/>
          </a:solidFill>
          <a:ln w="9525" cap="flat" cmpd="sng" algn="ctr">
            <a:solidFill>
              <a:srgbClr val="0860A8"/>
            </a:solidFill>
            <a:prstDash val="solid"/>
            <a:round/>
            <a:headEnd type="none" w="med" len="med"/>
            <a:tailEnd type="none" w="med" len="med"/>
          </a:ln>
          <a:effectLst>
            <a:prstShdw prst="shdw17" dist="17961" dir="2700000">
              <a:srgbClr val="0860A8">
                <a:gamma/>
                <a:shade val="60000"/>
                <a:invGamma/>
              </a:srgbClr>
            </a:prstShdw>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defRPr/>
            </a:pPr>
            <a:endParaRPr lang="en-US" sz="900" b="1" kern="0">
              <a:solidFill>
                <a:schemeClr val="tx2"/>
              </a:solidFill>
            </a:endParaRPr>
          </a:p>
        </p:txBody>
      </p:sp>
      <p:sp>
        <p:nvSpPr>
          <p:cNvPr id="228" name="Flowchart: Internal Storage 227"/>
          <p:cNvSpPr/>
          <p:nvPr/>
        </p:nvSpPr>
        <p:spPr bwMode="auto">
          <a:xfrm>
            <a:off x="7072829" y="810294"/>
            <a:ext cx="230321" cy="181354"/>
          </a:xfrm>
          <a:prstGeom prst="flowChartInternalStorage">
            <a:avLst/>
          </a:prstGeom>
          <a:solidFill>
            <a:srgbClr val="A6CAE1"/>
          </a:solidFill>
          <a:ln w="9525" cap="flat" cmpd="sng" algn="ctr">
            <a:solidFill>
              <a:srgbClr val="0860A8"/>
            </a:solidFill>
            <a:prstDash val="solid"/>
            <a:round/>
            <a:headEnd type="none" w="med" len="med"/>
            <a:tailEnd type="none" w="med" len="med"/>
          </a:ln>
          <a:effectLst>
            <a:prstShdw prst="shdw17" dist="17961" dir="2700000">
              <a:srgbClr val="0860A8">
                <a:gamma/>
                <a:shade val="60000"/>
                <a:invGamma/>
              </a:srgbClr>
            </a:prstShdw>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defRPr/>
            </a:pPr>
            <a:endParaRPr lang="en-US" sz="900" b="1" kern="0">
              <a:solidFill>
                <a:schemeClr val="tx2"/>
              </a:solidFill>
            </a:endParaRPr>
          </a:p>
        </p:txBody>
      </p:sp>
      <p:grpSp>
        <p:nvGrpSpPr>
          <p:cNvPr id="149" name="Group 32"/>
          <p:cNvGrpSpPr>
            <a:grpSpLocks/>
          </p:cNvGrpSpPr>
          <p:nvPr/>
        </p:nvGrpSpPr>
        <p:grpSpPr bwMode="auto">
          <a:xfrm>
            <a:off x="7072829" y="1078343"/>
            <a:ext cx="404813" cy="260747"/>
            <a:chOff x="306" y="1392"/>
            <a:chExt cx="564" cy="336"/>
          </a:xfrm>
        </p:grpSpPr>
        <p:grpSp>
          <p:nvGrpSpPr>
            <p:cNvPr id="150" name="Group 33"/>
            <p:cNvGrpSpPr>
              <a:grpSpLocks/>
            </p:cNvGrpSpPr>
            <p:nvPr/>
          </p:nvGrpSpPr>
          <p:grpSpPr bwMode="auto">
            <a:xfrm rot="1273006" flipH="1">
              <a:off x="313" y="1380"/>
              <a:ext cx="463" cy="181"/>
              <a:chOff x="3667" y="1613"/>
              <a:chExt cx="876" cy="152"/>
            </a:xfrm>
          </p:grpSpPr>
          <p:sp>
            <p:nvSpPr>
              <p:cNvPr id="197" name="Rectangle 34"/>
              <p:cNvSpPr>
                <a:spLocks noChangeArrowheads="1"/>
              </p:cNvSpPr>
              <p:nvPr/>
            </p:nvSpPr>
            <p:spPr bwMode="auto">
              <a:xfrm>
                <a:off x="3678" y="1694"/>
                <a:ext cx="390" cy="2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98" name="Rectangle 35"/>
              <p:cNvSpPr>
                <a:spLocks noChangeArrowheads="1"/>
              </p:cNvSpPr>
              <p:nvPr/>
            </p:nvSpPr>
            <p:spPr bwMode="auto">
              <a:xfrm>
                <a:off x="4113" y="1694"/>
                <a:ext cx="390" cy="2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99" name="Freeform 36"/>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200" name="Freeform 37"/>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201" name="Freeform 38"/>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202" name="Freeform 39"/>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203" name="Freeform 40"/>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204" name="Freeform 41"/>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205" name="Freeform 42"/>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206" name="Freeform 43"/>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207" name="Freeform 44"/>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208" name="Freeform 45"/>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209" name="Freeform 46"/>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210" name="Freeform 47"/>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211" name="Freeform 48"/>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212" name="Rectangle 49"/>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213" name="Rectangle 50"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304" name="Rectangle 51"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305" name="Rectangle 52"/>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306" name="Rectangle 53"/>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307" name="Rectangle 54"/>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308" name="Rectangle 55"/>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grpSp>
        <p:grpSp>
          <p:nvGrpSpPr>
            <p:cNvPr id="151" name="Group 56"/>
            <p:cNvGrpSpPr>
              <a:grpSpLocks/>
            </p:cNvGrpSpPr>
            <p:nvPr/>
          </p:nvGrpSpPr>
          <p:grpSpPr bwMode="auto">
            <a:xfrm rot="1273006" flipH="1">
              <a:off x="366" y="1457"/>
              <a:ext cx="463" cy="181"/>
              <a:chOff x="3667" y="1613"/>
              <a:chExt cx="876" cy="152"/>
            </a:xfrm>
          </p:grpSpPr>
          <p:sp>
            <p:nvSpPr>
              <p:cNvPr id="175" name="Rectangle 57"/>
              <p:cNvSpPr>
                <a:spLocks noChangeArrowheads="1"/>
              </p:cNvSpPr>
              <p:nvPr/>
            </p:nvSpPr>
            <p:spPr bwMode="auto">
              <a:xfrm>
                <a:off x="3678" y="1694"/>
                <a:ext cx="390" cy="2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76" name="Rectangle 58"/>
              <p:cNvSpPr>
                <a:spLocks noChangeArrowheads="1"/>
              </p:cNvSpPr>
              <p:nvPr/>
            </p:nvSpPr>
            <p:spPr bwMode="auto">
              <a:xfrm>
                <a:off x="4113" y="1694"/>
                <a:ext cx="390" cy="2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77" name="Freeform 59"/>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78" name="Freeform 60"/>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79" name="Freeform 61"/>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80" name="Freeform 62"/>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81" name="Freeform 63"/>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82" name="Freeform 64"/>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83" name="Freeform 65"/>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84" name="Freeform 66"/>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85" name="Freeform 67"/>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86" name="Freeform 68"/>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87" name="Freeform 69"/>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88" name="Freeform 70"/>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89" name="Freeform 71"/>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90" name="Rectangle 72"/>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91" name="Rectangle 73"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92" name="Rectangle 74"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93" name="Rectangle 75"/>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94" name="Rectangle 76"/>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95" name="Rectangle 77"/>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96" name="Rectangle 78"/>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grpSp>
        <p:grpSp>
          <p:nvGrpSpPr>
            <p:cNvPr id="152" name="Group 79"/>
            <p:cNvGrpSpPr>
              <a:grpSpLocks/>
            </p:cNvGrpSpPr>
            <p:nvPr/>
          </p:nvGrpSpPr>
          <p:grpSpPr bwMode="auto">
            <a:xfrm rot="1273006" flipH="1">
              <a:off x="419" y="1523"/>
              <a:ext cx="463" cy="181"/>
              <a:chOff x="3667" y="1613"/>
              <a:chExt cx="876" cy="152"/>
            </a:xfrm>
          </p:grpSpPr>
          <p:sp>
            <p:nvSpPr>
              <p:cNvPr id="153" name="Rectangle 80"/>
              <p:cNvSpPr>
                <a:spLocks noChangeArrowheads="1"/>
              </p:cNvSpPr>
              <p:nvPr/>
            </p:nvSpPr>
            <p:spPr bwMode="auto">
              <a:xfrm>
                <a:off x="3678" y="1694"/>
                <a:ext cx="390" cy="2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54" name="Rectangle 81"/>
              <p:cNvSpPr>
                <a:spLocks noChangeArrowheads="1"/>
              </p:cNvSpPr>
              <p:nvPr/>
            </p:nvSpPr>
            <p:spPr bwMode="auto">
              <a:xfrm>
                <a:off x="4113" y="1694"/>
                <a:ext cx="390" cy="2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55" name="Freeform 82"/>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56" name="Freeform 83"/>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57" name="Freeform 84"/>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58" name="Freeform 85"/>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59" name="Freeform 86"/>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60" name="Freeform 87"/>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61" name="Freeform 88"/>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62" name="Freeform 89"/>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63" name="Freeform 90"/>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64" name="Freeform 91"/>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65" name="Freeform 92"/>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66" name="Freeform 93"/>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67" name="Freeform 94"/>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defRPr/>
                </a:pPr>
                <a:endParaRPr lang="en-US" sz="900" b="1" kern="0">
                  <a:solidFill>
                    <a:schemeClr val="tx2"/>
                  </a:solidFill>
                </a:endParaRPr>
              </a:p>
            </p:txBody>
          </p:sp>
          <p:sp>
            <p:nvSpPr>
              <p:cNvPr id="168" name="Rectangle 95"/>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69" name="Rectangle 96"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70" name="Rectangle 97"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71" name="Rectangle 98"/>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72" name="Rectangle 99"/>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73" name="Rectangle 100"/>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sp>
            <p:nvSpPr>
              <p:cNvPr id="174" name="Rectangle 101"/>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900" b="1" kern="0">
                  <a:solidFill>
                    <a:schemeClr val="tx2"/>
                  </a:solidFill>
                  <a:latin typeface="+mn-lt"/>
                </a:endParaRPr>
              </a:p>
            </p:txBody>
          </p:sp>
        </p:grpSp>
      </p:grpSp>
      <p:pic>
        <p:nvPicPr>
          <p:cNvPr id="311" name="Picture 3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3763" y="2611887"/>
            <a:ext cx="549995" cy="549995"/>
          </a:xfrm>
          <a:prstGeom prst="rect">
            <a:avLst/>
          </a:prstGeom>
        </p:spPr>
      </p:pic>
      <p:sp>
        <p:nvSpPr>
          <p:cNvPr id="313" name="TextBox 312"/>
          <p:cNvSpPr txBox="1"/>
          <p:nvPr/>
        </p:nvSpPr>
        <p:spPr>
          <a:xfrm>
            <a:off x="7174518" y="2330696"/>
            <a:ext cx="445714" cy="253916"/>
          </a:xfrm>
          <a:prstGeom prst="rect">
            <a:avLst/>
          </a:prstGeom>
          <a:noFill/>
        </p:spPr>
        <p:txBody>
          <a:bodyPr wrap="square" rtlCol="0">
            <a:spAutoFit/>
          </a:bodyPr>
          <a:lstStyle/>
          <a:p>
            <a:pPr defTabSz="342892"/>
            <a:r>
              <a:rPr lang="en-US" sz="1050" dirty="0">
                <a:solidFill>
                  <a:schemeClr val="tx2"/>
                </a:solidFill>
                <a:cs typeface="Neo Sans Intel"/>
              </a:rPr>
              <a:t>ISV</a:t>
            </a:r>
          </a:p>
        </p:txBody>
      </p:sp>
      <p:sp>
        <p:nvSpPr>
          <p:cNvPr id="314" name="Rounded Rectangle 313"/>
          <p:cNvSpPr/>
          <p:nvPr/>
        </p:nvSpPr>
        <p:spPr bwMode="auto">
          <a:xfrm>
            <a:off x="1233441" y="1789562"/>
            <a:ext cx="1814461" cy="1330198"/>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a:prstShdw prst="shdw17" dist="17961" dir="2700000">
              <a:schemeClr val="hlink">
                <a:gamma/>
                <a:shade val="60000"/>
                <a:invGamma/>
              </a:schemeClr>
            </a:prstShdw>
          </a:effectLst>
        </p:spPr>
        <p:txBody>
          <a:bodyPr vert="horz" wrap="square" lIns="68580" tIns="34290" rIns="68580" bIns="34290" numCol="1" rtlCol="0" anchor="ctr" anchorCtr="0" compatLnSpc="1">
            <a:prstTxWarp prst="textNoShape">
              <a:avLst/>
            </a:prstTxWarp>
            <a:noAutofit/>
          </a:bodyPr>
          <a:lstStyle/>
          <a:p>
            <a:pPr algn="ctr" defTabSz="342892"/>
            <a:endParaRPr lang="en-US" sz="1275" b="1" dirty="0">
              <a:solidFill>
                <a:schemeClr val="tx2"/>
              </a:solidFill>
            </a:endParaRPr>
          </a:p>
        </p:txBody>
      </p:sp>
      <p:sp>
        <p:nvSpPr>
          <p:cNvPr id="315" name="TextBox 314"/>
          <p:cNvSpPr txBox="1"/>
          <p:nvPr/>
        </p:nvSpPr>
        <p:spPr>
          <a:xfrm>
            <a:off x="1855961" y="1999453"/>
            <a:ext cx="955882" cy="276999"/>
          </a:xfrm>
          <a:prstGeom prst="rect">
            <a:avLst/>
          </a:prstGeom>
          <a:noFill/>
        </p:spPr>
        <p:txBody>
          <a:bodyPr wrap="square" rtlCol="0">
            <a:spAutoFit/>
          </a:bodyPr>
          <a:lstStyle>
            <a:defPPr>
              <a:defRPr lang="en-US"/>
            </a:defPPr>
            <a:lvl1pPr fontAlgn="auto">
              <a:spcBef>
                <a:spcPts val="0"/>
              </a:spcBef>
              <a:spcAft>
                <a:spcPts val="0"/>
              </a:spcAft>
              <a:defRPr sz="1400">
                <a:solidFill>
                  <a:srgbClr val="000000"/>
                </a:solidFill>
                <a:latin typeface="Verdana"/>
                <a:cs typeface="Arial"/>
              </a:defRPr>
            </a:lvl1pPr>
          </a:lstStyle>
          <a:p>
            <a:pPr defTabSz="342892"/>
            <a:r>
              <a:rPr lang="en-US" sz="1200" b="1" dirty="0">
                <a:solidFill>
                  <a:srgbClr val="FF0000"/>
                </a:solidFill>
                <a:latin typeface="+mn-lt"/>
              </a:rPr>
              <a:t>Scale</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2302" y="2343805"/>
            <a:ext cx="708600" cy="708600"/>
          </a:xfrm>
          <a:prstGeom prst="rect">
            <a:avLst/>
          </a:prstGeom>
        </p:spPr>
      </p:pic>
      <p:sp>
        <p:nvSpPr>
          <p:cNvPr id="317" name="Rounded Rectangle 316"/>
          <p:cNvSpPr/>
          <p:nvPr/>
        </p:nvSpPr>
        <p:spPr bwMode="auto">
          <a:xfrm>
            <a:off x="1248027" y="3470181"/>
            <a:ext cx="1055616" cy="1132180"/>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a:prstShdw prst="shdw17" dist="17961" dir="2700000">
              <a:schemeClr val="hlink">
                <a:gamma/>
                <a:shade val="60000"/>
                <a:invGamma/>
              </a:schemeClr>
            </a:prstShdw>
          </a:effectLst>
        </p:spPr>
        <p:txBody>
          <a:bodyPr vert="horz" wrap="square" lIns="68580" tIns="34290" rIns="68580" bIns="34290" numCol="1" rtlCol="0" anchor="ctr" anchorCtr="0" compatLnSpc="1">
            <a:prstTxWarp prst="textNoShape">
              <a:avLst/>
            </a:prstTxWarp>
            <a:noAutofit/>
          </a:bodyPr>
          <a:lstStyle/>
          <a:p>
            <a:pPr algn="ctr" defTabSz="342892"/>
            <a:endParaRPr lang="en-US" sz="1275" b="1">
              <a:solidFill>
                <a:schemeClr val="tx2"/>
              </a:solidFill>
            </a:endParaRPr>
          </a:p>
        </p:txBody>
      </p:sp>
      <p:sp>
        <p:nvSpPr>
          <p:cNvPr id="318" name="TextBox 317"/>
          <p:cNvSpPr txBox="1"/>
          <p:nvPr/>
        </p:nvSpPr>
        <p:spPr>
          <a:xfrm>
            <a:off x="1328699" y="3448444"/>
            <a:ext cx="989721" cy="253916"/>
          </a:xfrm>
          <a:prstGeom prst="rect">
            <a:avLst/>
          </a:prstGeom>
          <a:noFill/>
        </p:spPr>
        <p:txBody>
          <a:bodyPr wrap="square" rtlCol="0">
            <a:spAutoFit/>
          </a:bodyPr>
          <a:lstStyle>
            <a:defPPr>
              <a:defRPr lang="en-US"/>
            </a:defPPr>
            <a:lvl1pPr fontAlgn="auto">
              <a:spcBef>
                <a:spcPts val="0"/>
              </a:spcBef>
              <a:spcAft>
                <a:spcPts val="0"/>
              </a:spcAft>
              <a:defRPr sz="1400">
                <a:solidFill>
                  <a:srgbClr val="000000"/>
                </a:solidFill>
                <a:latin typeface="Verdana"/>
                <a:cs typeface="Arial"/>
              </a:defRPr>
            </a:lvl1pPr>
          </a:lstStyle>
          <a:p>
            <a:pPr defTabSz="342892"/>
            <a:r>
              <a:rPr lang="en-US" sz="1050" b="1" dirty="0">
                <a:solidFill>
                  <a:schemeClr val="tx2"/>
                </a:solidFill>
                <a:latin typeface="+mn-lt"/>
              </a:rPr>
              <a:t>Scalability</a:t>
            </a:r>
          </a:p>
        </p:txBody>
      </p:sp>
      <p:sp>
        <p:nvSpPr>
          <p:cNvPr id="319" name="AutoShape 23"/>
          <p:cNvSpPr>
            <a:spLocks noChangeArrowheads="1"/>
          </p:cNvSpPr>
          <p:nvPr/>
        </p:nvSpPr>
        <p:spPr bwMode="auto">
          <a:xfrm>
            <a:off x="1333287" y="3688926"/>
            <a:ext cx="871439" cy="165677"/>
          </a:xfrm>
          <a:prstGeom prst="roundRect">
            <a:avLst>
              <a:gd name="adj" fmla="val 16667"/>
            </a:avLst>
          </a:prstGeom>
          <a:solidFill>
            <a:schemeClr val="bg1"/>
          </a:solidFill>
          <a:ln w="28575">
            <a:solidFill>
              <a:schemeClr val="accent1"/>
            </a:solidFill>
            <a:round/>
            <a:headEnd/>
            <a:tailEnd/>
          </a:ln>
          <a:effectLst/>
          <a:extLst/>
        </p:spPr>
        <p:txBody>
          <a:bodyPr anchor="ctr"/>
          <a:lstStyle/>
          <a:p>
            <a:pPr defTabSz="342892"/>
            <a:r>
              <a:rPr lang="en-US" altLang="en-US" sz="900" dirty="0">
                <a:solidFill>
                  <a:schemeClr val="tx2"/>
                </a:solidFill>
              </a:rPr>
              <a:t>Single Node</a:t>
            </a:r>
          </a:p>
        </p:txBody>
      </p:sp>
      <p:sp>
        <p:nvSpPr>
          <p:cNvPr id="320" name="AutoShape 23"/>
          <p:cNvSpPr>
            <a:spLocks noChangeArrowheads="1"/>
          </p:cNvSpPr>
          <p:nvPr/>
        </p:nvSpPr>
        <p:spPr bwMode="auto">
          <a:xfrm>
            <a:off x="1334655" y="3934384"/>
            <a:ext cx="870071" cy="174350"/>
          </a:xfrm>
          <a:prstGeom prst="roundRect">
            <a:avLst>
              <a:gd name="adj" fmla="val 16667"/>
            </a:avLst>
          </a:prstGeom>
          <a:solidFill>
            <a:schemeClr val="bg1"/>
          </a:solidFill>
          <a:ln w="28575">
            <a:solidFill>
              <a:schemeClr val="accent1"/>
            </a:solidFill>
            <a:round/>
            <a:headEnd/>
            <a:tailEnd/>
          </a:ln>
          <a:effectLst/>
          <a:extLst/>
        </p:spPr>
        <p:txBody>
          <a:bodyPr anchor="ctr"/>
          <a:lstStyle/>
          <a:p>
            <a:pPr defTabSz="342892"/>
            <a:r>
              <a:rPr lang="en-US" altLang="en-US" sz="900" dirty="0">
                <a:solidFill>
                  <a:schemeClr val="tx2"/>
                </a:solidFill>
              </a:rPr>
              <a:t>Scale Up</a:t>
            </a:r>
          </a:p>
        </p:txBody>
      </p:sp>
      <p:sp>
        <p:nvSpPr>
          <p:cNvPr id="321" name="AutoShape 23"/>
          <p:cNvSpPr>
            <a:spLocks noChangeArrowheads="1"/>
          </p:cNvSpPr>
          <p:nvPr/>
        </p:nvSpPr>
        <p:spPr bwMode="auto">
          <a:xfrm>
            <a:off x="1325107" y="4188517"/>
            <a:ext cx="870071" cy="174350"/>
          </a:xfrm>
          <a:prstGeom prst="roundRect">
            <a:avLst>
              <a:gd name="adj" fmla="val 16667"/>
            </a:avLst>
          </a:prstGeom>
          <a:solidFill>
            <a:schemeClr val="bg1"/>
          </a:solidFill>
          <a:ln w="28575">
            <a:solidFill>
              <a:schemeClr val="accent1"/>
            </a:solidFill>
            <a:round/>
            <a:headEnd/>
            <a:tailEnd/>
          </a:ln>
          <a:effectLst/>
          <a:extLst/>
        </p:spPr>
        <p:txBody>
          <a:bodyPr anchor="ctr"/>
          <a:lstStyle/>
          <a:p>
            <a:pPr defTabSz="342892"/>
            <a:r>
              <a:rPr lang="en-US" altLang="en-US" sz="900" dirty="0">
                <a:solidFill>
                  <a:schemeClr val="tx2"/>
                </a:solidFill>
              </a:rPr>
              <a:t>Scale Out</a:t>
            </a:r>
          </a:p>
        </p:txBody>
      </p:sp>
      <p:sp>
        <p:nvSpPr>
          <p:cNvPr id="322" name="Rounded Rectangle 321"/>
          <p:cNvSpPr/>
          <p:nvPr/>
        </p:nvSpPr>
        <p:spPr bwMode="auto">
          <a:xfrm>
            <a:off x="82366" y="3434358"/>
            <a:ext cx="1043316" cy="1181785"/>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a:prstShdw prst="shdw17" dist="17961" dir="2700000">
              <a:schemeClr val="hlink">
                <a:gamma/>
                <a:shade val="60000"/>
                <a:invGamma/>
              </a:schemeClr>
            </a:prstShdw>
          </a:effectLst>
        </p:spPr>
        <p:txBody>
          <a:bodyPr vert="horz" wrap="square" lIns="68580" tIns="34290" rIns="68580" bIns="34290" numCol="1" rtlCol="0" anchor="ctr" anchorCtr="0" compatLnSpc="1">
            <a:prstTxWarp prst="textNoShape">
              <a:avLst/>
            </a:prstTxWarp>
            <a:noAutofit/>
          </a:bodyPr>
          <a:lstStyle/>
          <a:p>
            <a:pPr algn="ctr" defTabSz="342892"/>
            <a:endParaRPr lang="en-US" sz="1275" b="1">
              <a:solidFill>
                <a:schemeClr val="tx2"/>
              </a:solidFill>
            </a:endParaRPr>
          </a:p>
        </p:txBody>
      </p:sp>
      <p:sp>
        <p:nvSpPr>
          <p:cNvPr id="323" name="TextBox 322"/>
          <p:cNvSpPr txBox="1"/>
          <p:nvPr/>
        </p:nvSpPr>
        <p:spPr>
          <a:xfrm>
            <a:off x="116480" y="3484385"/>
            <a:ext cx="1014888" cy="415498"/>
          </a:xfrm>
          <a:prstGeom prst="rect">
            <a:avLst/>
          </a:prstGeom>
          <a:noFill/>
        </p:spPr>
        <p:txBody>
          <a:bodyPr wrap="square" rtlCol="0">
            <a:spAutoFit/>
          </a:bodyPr>
          <a:lstStyle>
            <a:defPPr>
              <a:defRPr lang="en-US"/>
            </a:defPPr>
            <a:lvl1pPr fontAlgn="auto">
              <a:spcBef>
                <a:spcPts val="0"/>
              </a:spcBef>
              <a:spcAft>
                <a:spcPts val="0"/>
              </a:spcAft>
              <a:defRPr sz="1400">
                <a:solidFill>
                  <a:srgbClr val="000000"/>
                </a:solidFill>
                <a:latin typeface="Verdana"/>
                <a:cs typeface="Arial"/>
              </a:defRPr>
            </a:lvl1pPr>
          </a:lstStyle>
          <a:p>
            <a:pPr defTabSz="342892"/>
            <a:r>
              <a:rPr lang="en-US" sz="1050" b="1" dirty="0">
                <a:solidFill>
                  <a:schemeClr val="tx2"/>
                </a:solidFill>
                <a:latin typeface="+mn-lt"/>
              </a:rPr>
              <a:t>Clouds/Pools</a:t>
            </a:r>
            <a:r>
              <a:rPr lang="en-US" sz="900" b="1" dirty="0">
                <a:solidFill>
                  <a:schemeClr val="tx2"/>
                </a:solidFill>
                <a:latin typeface="+mn-lt"/>
              </a:rPr>
              <a:t> </a:t>
            </a:r>
          </a:p>
        </p:txBody>
      </p:sp>
      <p:sp>
        <p:nvSpPr>
          <p:cNvPr id="324" name="AutoShape 23"/>
          <p:cNvSpPr>
            <a:spLocks noChangeArrowheads="1"/>
          </p:cNvSpPr>
          <p:nvPr/>
        </p:nvSpPr>
        <p:spPr bwMode="auto">
          <a:xfrm>
            <a:off x="190919" y="3688925"/>
            <a:ext cx="898875" cy="149340"/>
          </a:xfrm>
          <a:prstGeom prst="roundRect">
            <a:avLst>
              <a:gd name="adj" fmla="val 16667"/>
            </a:avLst>
          </a:prstGeom>
          <a:solidFill>
            <a:schemeClr val="bg1"/>
          </a:solidFill>
          <a:ln w="28575">
            <a:solidFill>
              <a:schemeClr val="accent1"/>
            </a:solidFill>
            <a:round/>
            <a:headEnd/>
            <a:tailEnd/>
          </a:ln>
          <a:effectLst/>
          <a:extLst/>
        </p:spPr>
        <p:txBody>
          <a:bodyPr anchor="ctr"/>
          <a:lstStyle/>
          <a:p>
            <a:pPr defTabSz="342892"/>
            <a:r>
              <a:rPr lang="en-US" altLang="en-US" sz="900" dirty="0">
                <a:solidFill>
                  <a:schemeClr val="tx2"/>
                </a:solidFill>
              </a:rPr>
              <a:t>Homogenous</a:t>
            </a:r>
          </a:p>
        </p:txBody>
      </p:sp>
      <p:sp>
        <p:nvSpPr>
          <p:cNvPr id="325" name="AutoShape 23"/>
          <p:cNvSpPr>
            <a:spLocks noChangeArrowheads="1"/>
          </p:cNvSpPr>
          <p:nvPr/>
        </p:nvSpPr>
        <p:spPr bwMode="auto">
          <a:xfrm>
            <a:off x="180668" y="4108735"/>
            <a:ext cx="883518" cy="183517"/>
          </a:xfrm>
          <a:prstGeom prst="roundRect">
            <a:avLst>
              <a:gd name="adj" fmla="val 16667"/>
            </a:avLst>
          </a:prstGeom>
          <a:solidFill>
            <a:schemeClr val="bg1"/>
          </a:solidFill>
          <a:ln w="28575">
            <a:solidFill>
              <a:schemeClr val="accent1"/>
            </a:solidFill>
            <a:round/>
            <a:headEnd/>
            <a:tailEnd/>
          </a:ln>
          <a:effectLst/>
          <a:extLst/>
        </p:spPr>
        <p:txBody>
          <a:bodyPr anchor="ctr"/>
          <a:lstStyle/>
          <a:p>
            <a:pPr defTabSz="342892"/>
            <a:r>
              <a:rPr lang="en-US" altLang="en-US" sz="900" dirty="0">
                <a:solidFill>
                  <a:schemeClr val="tx2"/>
                </a:solidFill>
              </a:rPr>
              <a:t>Optimized</a:t>
            </a:r>
          </a:p>
        </p:txBody>
      </p:sp>
      <p:pic>
        <p:nvPicPr>
          <p:cNvPr id="31" name="Picture 30" descr="http://www.productwiki.com/upload/images/dell_poweredge_t605.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0000" b="98600" l="10000" r="90000">
                        <a14:backgroundMark x1="58000" y1="97000" x2="58000" y2="97000"/>
                        <a14:backgroundMark x1="59800" y1="97000" x2="59800" y2="97000"/>
                        <a14:backgroundMark x1="61200" y1="96600" x2="61200" y2="96600"/>
                        <a14:backgroundMark x1="66000" y1="95600" x2="66000" y2="95600"/>
                        <a14:backgroundMark x1="67800" y1="95400" x2="67800" y2="95400"/>
                        <a14:backgroundMark x1="64000" y1="95800" x2="64000" y2="95800"/>
                        <a14:backgroundMark x1="62400" y1="96200" x2="62400" y2="96200"/>
                        <a14:backgroundMark x1="55800" y1="97000" x2="55800" y2="97000"/>
                      </a14:backgroundRemoval>
                    </a14:imgEffect>
                  </a14:imgLayer>
                </a14:imgProps>
              </a:ext>
              <a:ext uri="{28A0092B-C50C-407E-A947-70E740481C1C}">
                <a14:useLocalDpi xmlns:a14="http://schemas.microsoft.com/office/drawing/2010/main"/>
              </a:ext>
            </a:extLst>
          </a:blip>
          <a:srcRect/>
          <a:stretch>
            <a:fillRect/>
          </a:stretch>
        </p:blipFill>
        <p:spPr bwMode="auto">
          <a:xfrm>
            <a:off x="218131" y="3781348"/>
            <a:ext cx="291752" cy="31632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29040" y="4584963"/>
            <a:ext cx="241975" cy="258494"/>
          </a:xfrm>
          <a:prstGeom prst="rect">
            <a:avLst/>
          </a:prstGeom>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33" name="Picture 23" descr="cloudcomputing3.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0023" y="4297257"/>
            <a:ext cx="312804" cy="311749"/>
          </a:xfrm>
          <a:prstGeom prst="rect">
            <a:avLst/>
          </a:prstGeom>
          <a:noFill/>
          <a:ln w="9525">
            <a:noFill/>
            <a:miter lim="800000"/>
            <a:headEnd/>
            <a:tailEnd/>
          </a:ln>
        </p:spPr>
      </p:pic>
      <p:sp>
        <p:nvSpPr>
          <p:cNvPr id="326" name="Rounded Rectangle 325"/>
          <p:cNvSpPr/>
          <p:nvPr/>
        </p:nvSpPr>
        <p:spPr bwMode="auto">
          <a:xfrm>
            <a:off x="2398694" y="3460690"/>
            <a:ext cx="3763077" cy="1196283"/>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a:prstShdw prst="shdw17" dist="17961" dir="2700000">
              <a:schemeClr val="hlink">
                <a:gamma/>
                <a:shade val="60000"/>
                <a:invGamma/>
              </a:schemeClr>
            </a:prstShdw>
          </a:effectLst>
        </p:spPr>
        <p:txBody>
          <a:bodyPr vert="horz" wrap="square" lIns="68580" tIns="34290" rIns="68580" bIns="34290" numCol="1" rtlCol="0" anchor="ctr" anchorCtr="0" compatLnSpc="1">
            <a:prstTxWarp prst="textNoShape">
              <a:avLst/>
            </a:prstTxWarp>
            <a:noAutofit/>
          </a:bodyPr>
          <a:lstStyle/>
          <a:p>
            <a:pPr algn="ctr" defTabSz="342892"/>
            <a:endParaRPr lang="en-US" sz="1275" b="1">
              <a:solidFill>
                <a:schemeClr val="tx2"/>
              </a:solidFill>
            </a:endParaRPr>
          </a:p>
        </p:txBody>
      </p:sp>
      <p:pic>
        <p:nvPicPr>
          <p:cNvPr id="332" name="Picture 331" descr="http://www.productwiki.com/upload/images/dell_poweredge_t605.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0000" b="98600" l="10000" r="90000">
                        <a14:backgroundMark x1="58000" y1="97000" x2="58000" y2="97000"/>
                        <a14:backgroundMark x1="59800" y1="97000" x2="59800" y2="97000"/>
                        <a14:backgroundMark x1="61200" y1="96600" x2="61200" y2="96600"/>
                        <a14:backgroundMark x1="66000" y1="95600" x2="66000" y2="95600"/>
                        <a14:backgroundMark x1="67800" y1="95400" x2="67800" y2="95400"/>
                        <a14:backgroundMark x1="64000" y1="95800" x2="64000" y2="95800"/>
                        <a14:backgroundMark x1="62400" y1="96200" x2="62400" y2="96200"/>
                        <a14:backgroundMark x1="55800" y1="97000" x2="55800" y2="97000"/>
                      </a14:backgroundRemoval>
                    </a14:imgEffect>
                  </a14:imgLayer>
                </a14:imgProps>
              </a:ext>
              <a:ext uri="{28A0092B-C50C-407E-A947-70E740481C1C}">
                <a14:useLocalDpi xmlns:a14="http://schemas.microsoft.com/office/drawing/2010/main"/>
              </a:ext>
            </a:extLst>
          </a:blip>
          <a:srcRect/>
          <a:stretch>
            <a:fillRect/>
          </a:stretch>
        </p:blipFill>
        <p:spPr bwMode="auto">
          <a:xfrm>
            <a:off x="525663" y="3762705"/>
            <a:ext cx="291752" cy="316321"/>
          </a:xfrm>
          <a:prstGeom prst="rect">
            <a:avLst/>
          </a:prstGeom>
          <a:noFill/>
          <a:extLst>
            <a:ext uri="{909E8E84-426E-40DD-AFC4-6F175D3DCCD1}">
              <a14:hiddenFill xmlns:a14="http://schemas.microsoft.com/office/drawing/2010/main">
                <a:solidFill>
                  <a:srgbClr val="FFFFFF"/>
                </a:solidFill>
              </a14:hiddenFill>
            </a:ext>
          </a:extLst>
        </p:spPr>
      </p:pic>
      <p:sp>
        <p:nvSpPr>
          <p:cNvPr id="133" name="TextBox 132"/>
          <p:cNvSpPr txBox="1"/>
          <p:nvPr/>
        </p:nvSpPr>
        <p:spPr>
          <a:xfrm>
            <a:off x="1232077" y="2631795"/>
            <a:ext cx="1236788" cy="415498"/>
          </a:xfrm>
          <a:prstGeom prst="rect">
            <a:avLst/>
          </a:prstGeom>
          <a:noFill/>
        </p:spPr>
        <p:txBody>
          <a:bodyPr wrap="square" rtlCol="0">
            <a:spAutoFit/>
          </a:bodyPr>
          <a:lstStyle>
            <a:defPPr>
              <a:defRPr lang="en-US"/>
            </a:defPPr>
            <a:lvl1pPr fontAlgn="auto">
              <a:spcBef>
                <a:spcPts val="0"/>
              </a:spcBef>
              <a:spcAft>
                <a:spcPts val="0"/>
              </a:spcAft>
              <a:defRPr sz="1400">
                <a:solidFill>
                  <a:srgbClr val="000000"/>
                </a:solidFill>
                <a:latin typeface="Verdana"/>
                <a:cs typeface="Arial"/>
              </a:defRPr>
            </a:lvl1pPr>
          </a:lstStyle>
          <a:p>
            <a:pPr defTabSz="342892"/>
            <a:r>
              <a:rPr lang="en-US" sz="1050" dirty="0">
                <a:solidFill>
                  <a:schemeClr val="tx2"/>
                </a:solidFill>
                <a:latin typeface="+mn-lt"/>
              </a:rPr>
              <a:t>Future Capacity &amp; Failover</a:t>
            </a:r>
          </a:p>
        </p:txBody>
      </p:sp>
      <p:pic>
        <p:nvPicPr>
          <p:cNvPr id="137" name="Picture 13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69150" y="4253793"/>
            <a:ext cx="980759" cy="225676"/>
          </a:xfrm>
          <a:prstGeom prst="rect">
            <a:avLst/>
          </a:prstGeom>
          <a:ln>
            <a:solidFill>
              <a:srgbClr val="000000"/>
            </a:solidFill>
          </a:ln>
        </p:spPr>
      </p:pic>
      <p:sp>
        <p:nvSpPr>
          <p:cNvPr id="214" name="AutoShape 23"/>
          <p:cNvSpPr>
            <a:spLocks noChangeArrowheads="1"/>
          </p:cNvSpPr>
          <p:nvPr/>
        </p:nvSpPr>
        <p:spPr bwMode="auto">
          <a:xfrm>
            <a:off x="6305163" y="3851185"/>
            <a:ext cx="1098460" cy="273121"/>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Intel® Omni-Path Fabric</a:t>
            </a:r>
          </a:p>
        </p:txBody>
      </p:sp>
      <p:pic>
        <p:nvPicPr>
          <p:cNvPr id="215" name="Picture 2" descr="C:\Users\v-kmcmah\Documents\Clients\BuzzBee\Intel\1606_Taylorsville\Taylorsville-Revision2-7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14005" y="4166919"/>
            <a:ext cx="513601" cy="328510"/>
          </a:xfrm>
          <a:prstGeom prst="rect">
            <a:avLst/>
          </a:prstGeom>
          <a:noFill/>
          <a:extLst>
            <a:ext uri="{909E8E84-426E-40DD-AFC4-6F175D3DCCD1}">
              <a14:hiddenFill xmlns:a14="http://schemas.microsoft.com/office/drawing/2010/main">
                <a:solidFill>
                  <a:srgbClr val="FFFFFF"/>
                </a:solidFill>
              </a14:hiddenFill>
            </a:ext>
          </a:extLst>
        </p:spPr>
      </p:pic>
      <p:sp>
        <p:nvSpPr>
          <p:cNvPr id="218" name="TextBox 217"/>
          <p:cNvSpPr txBox="1"/>
          <p:nvPr/>
        </p:nvSpPr>
        <p:spPr>
          <a:xfrm>
            <a:off x="6324453" y="3479467"/>
            <a:ext cx="1078396" cy="253916"/>
          </a:xfrm>
          <a:prstGeom prst="rect">
            <a:avLst/>
          </a:prstGeom>
          <a:noFill/>
        </p:spPr>
        <p:txBody>
          <a:bodyPr wrap="square" rtlCol="0">
            <a:spAutoFit/>
          </a:bodyPr>
          <a:lstStyle>
            <a:defPPr>
              <a:defRPr lang="en-US"/>
            </a:defPPr>
            <a:lvl1pPr fontAlgn="auto">
              <a:spcBef>
                <a:spcPts val="0"/>
              </a:spcBef>
              <a:spcAft>
                <a:spcPts val="0"/>
              </a:spcAft>
              <a:defRPr sz="1400">
                <a:solidFill>
                  <a:srgbClr val="000000"/>
                </a:solidFill>
                <a:latin typeface="Verdana"/>
                <a:cs typeface="Arial"/>
              </a:defRPr>
            </a:lvl1pPr>
          </a:lstStyle>
          <a:p>
            <a:pPr algn="ctr" defTabSz="342892"/>
            <a:r>
              <a:rPr lang="en-US" sz="1050" b="1" dirty="0">
                <a:solidFill>
                  <a:schemeClr val="tx2"/>
                </a:solidFill>
                <a:latin typeface="+mn-lt"/>
              </a:rPr>
              <a:t>Networking</a:t>
            </a:r>
          </a:p>
        </p:txBody>
      </p:sp>
      <p:sp>
        <p:nvSpPr>
          <p:cNvPr id="220" name="Rounded Rectangle 219"/>
          <p:cNvSpPr/>
          <p:nvPr/>
        </p:nvSpPr>
        <p:spPr bwMode="auto">
          <a:xfrm>
            <a:off x="290351" y="3192484"/>
            <a:ext cx="8510703" cy="173591"/>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a:prstShdw prst="shdw17" dist="17961" dir="2700000">
              <a:schemeClr val="hlink">
                <a:gamma/>
                <a:shade val="60000"/>
                <a:invGamma/>
              </a:schemeClr>
            </a:prstShdw>
          </a:effectLst>
        </p:spPr>
        <p:txBody>
          <a:bodyPr vert="horz" wrap="square" lIns="68580" tIns="34290" rIns="68580" bIns="34290" numCol="1" rtlCol="0" anchor="ctr" anchorCtr="0" compatLnSpc="1">
            <a:prstTxWarp prst="textNoShape">
              <a:avLst/>
            </a:prstTxWarp>
            <a:noAutofit/>
          </a:bodyPr>
          <a:lstStyle/>
          <a:p>
            <a:pPr algn="ctr" defTabSz="342892"/>
            <a:r>
              <a:rPr lang="en-US" sz="1275" b="1" dirty="0">
                <a:solidFill>
                  <a:schemeClr val="tx2"/>
                </a:solidFill>
              </a:rPr>
              <a:t>Software</a:t>
            </a:r>
          </a:p>
        </p:txBody>
      </p:sp>
      <p:cxnSp>
        <p:nvCxnSpPr>
          <p:cNvPr id="222" name="Straight Arrow Connector 221"/>
          <p:cNvCxnSpPr/>
          <p:nvPr/>
        </p:nvCxnSpPr>
        <p:spPr>
          <a:xfrm>
            <a:off x="3036700" y="2429483"/>
            <a:ext cx="281372" cy="8112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23" name="Picture 2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4923" y="2594853"/>
            <a:ext cx="549995" cy="549995"/>
          </a:xfrm>
          <a:prstGeom prst="rect">
            <a:avLst/>
          </a:prstGeom>
        </p:spPr>
      </p:pic>
      <p:sp>
        <p:nvSpPr>
          <p:cNvPr id="224" name="TextBox 223"/>
          <p:cNvSpPr txBox="1"/>
          <p:nvPr/>
        </p:nvSpPr>
        <p:spPr>
          <a:xfrm>
            <a:off x="6204060" y="2317697"/>
            <a:ext cx="1039061" cy="253916"/>
          </a:xfrm>
          <a:prstGeom prst="rect">
            <a:avLst/>
          </a:prstGeom>
          <a:noFill/>
        </p:spPr>
        <p:txBody>
          <a:bodyPr wrap="square" rtlCol="0">
            <a:spAutoFit/>
          </a:bodyPr>
          <a:lstStyle/>
          <a:p>
            <a:pPr defTabSz="342892"/>
            <a:r>
              <a:rPr lang="en-US" sz="1050" dirty="0">
                <a:solidFill>
                  <a:schemeClr val="tx2"/>
                </a:solidFill>
                <a:cs typeface="Neo Sans Intel"/>
              </a:rPr>
              <a:t>Custom Code</a:t>
            </a:r>
          </a:p>
        </p:txBody>
      </p:sp>
      <p:sp>
        <p:nvSpPr>
          <p:cNvPr id="17" name="Down Arrow 16"/>
          <p:cNvSpPr/>
          <p:nvPr/>
        </p:nvSpPr>
        <p:spPr>
          <a:xfrm>
            <a:off x="3639284" y="2592058"/>
            <a:ext cx="1760483" cy="463609"/>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a:solidFill>
                  <a:schemeClr val="bg1"/>
                </a:solidFill>
              </a:rPr>
              <a:t>Decisions</a:t>
            </a:r>
          </a:p>
        </p:txBody>
      </p:sp>
      <p:sp>
        <p:nvSpPr>
          <p:cNvPr id="225" name="AutoShape 23"/>
          <p:cNvSpPr>
            <a:spLocks noChangeArrowheads="1"/>
          </p:cNvSpPr>
          <p:nvPr/>
        </p:nvSpPr>
        <p:spPr bwMode="auto">
          <a:xfrm>
            <a:off x="3122997" y="1459394"/>
            <a:ext cx="1299964" cy="202203"/>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Reliability/Security</a:t>
            </a:r>
          </a:p>
        </p:txBody>
      </p:sp>
      <p:sp>
        <p:nvSpPr>
          <p:cNvPr id="226" name="TextBox 225"/>
          <p:cNvSpPr txBox="1"/>
          <p:nvPr/>
        </p:nvSpPr>
        <p:spPr>
          <a:xfrm>
            <a:off x="1237071" y="2400972"/>
            <a:ext cx="1304060" cy="253916"/>
          </a:xfrm>
          <a:prstGeom prst="rect">
            <a:avLst/>
          </a:prstGeom>
          <a:noFill/>
        </p:spPr>
        <p:txBody>
          <a:bodyPr wrap="square" rtlCol="0">
            <a:spAutoFit/>
          </a:bodyPr>
          <a:lstStyle>
            <a:defPPr>
              <a:defRPr lang="en-US"/>
            </a:defPPr>
            <a:lvl1pPr fontAlgn="auto">
              <a:spcBef>
                <a:spcPts val="0"/>
              </a:spcBef>
              <a:spcAft>
                <a:spcPts val="0"/>
              </a:spcAft>
              <a:defRPr sz="1400">
                <a:solidFill>
                  <a:srgbClr val="000000"/>
                </a:solidFill>
                <a:latin typeface="Verdana"/>
                <a:cs typeface="Arial"/>
              </a:defRPr>
            </a:lvl1pPr>
          </a:lstStyle>
          <a:p>
            <a:pPr defTabSz="342892"/>
            <a:r>
              <a:rPr lang="en-US" sz="1050" dirty="0">
                <a:solidFill>
                  <a:schemeClr val="tx2"/>
                </a:solidFill>
                <a:latin typeface="+mn-lt"/>
              </a:rPr>
              <a:t>Virtualization</a:t>
            </a:r>
          </a:p>
        </p:txBody>
      </p:sp>
      <p:cxnSp>
        <p:nvCxnSpPr>
          <p:cNvPr id="219" name="Straight Arrow Connector 218"/>
          <p:cNvCxnSpPr/>
          <p:nvPr/>
        </p:nvCxnSpPr>
        <p:spPr>
          <a:xfrm flipH="1">
            <a:off x="5194112" y="1832985"/>
            <a:ext cx="330418" cy="33461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29" name="TextBox 228"/>
          <p:cNvSpPr txBox="1"/>
          <p:nvPr/>
        </p:nvSpPr>
        <p:spPr>
          <a:xfrm>
            <a:off x="7614319" y="3529179"/>
            <a:ext cx="1212459" cy="253916"/>
          </a:xfrm>
          <a:prstGeom prst="rect">
            <a:avLst/>
          </a:prstGeom>
          <a:noFill/>
        </p:spPr>
        <p:txBody>
          <a:bodyPr wrap="square" rtlCol="0">
            <a:spAutoFit/>
          </a:bodyPr>
          <a:lstStyle>
            <a:defPPr>
              <a:defRPr lang="en-US"/>
            </a:defPPr>
            <a:lvl1pPr fontAlgn="auto">
              <a:spcBef>
                <a:spcPts val="0"/>
              </a:spcBef>
              <a:spcAft>
                <a:spcPts val="0"/>
              </a:spcAft>
              <a:defRPr sz="1400">
                <a:solidFill>
                  <a:srgbClr val="000000"/>
                </a:solidFill>
                <a:latin typeface="Verdana"/>
                <a:cs typeface="Arial"/>
              </a:defRPr>
            </a:lvl1pPr>
          </a:lstStyle>
          <a:p>
            <a:pPr algn="ctr" defTabSz="342892"/>
            <a:r>
              <a:rPr lang="en-US" sz="1050" b="1" dirty="0">
                <a:solidFill>
                  <a:schemeClr val="tx2"/>
                </a:solidFill>
                <a:latin typeface="+mn-lt"/>
              </a:rPr>
              <a:t>Storage</a:t>
            </a:r>
          </a:p>
        </p:txBody>
      </p:sp>
      <p:sp>
        <p:nvSpPr>
          <p:cNvPr id="230" name="AutoShape 23"/>
          <p:cNvSpPr>
            <a:spLocks noChangeArrowheads="1"/>
          </p:cNvSpPr>
          <p:nvPr/>
        </p:nvSpPr>
        <p:spPr bwMode="auto">
          <a:xfrm>
            <a:off x="7668818" y="3845292"/>
            <a:ext cx="1003977" cy="273121"/>
          </a:xfrm>
          <a:prstGeom prst="roundRect">
            <a:avLst>
              <a:gd name="adj" fmla="val 16667"/>
            </a:avLst>
          </a:prstGeom>
          <a:solidFill>
            <a:schemeClr val="bg1"/>
          </a:solidFill>
          <a:ln w="28575">
            <a:solidFill>
              <a:schemeClr val="accent1"/>
            </a:solidFill>
            <a:round/>
            <a:headEnd/>
            <a:tailEnd/>
          </a:ln>
          <a:effectLst/>
          <a:extLst/>
        </p:spPr>
        <p:txBody>
          <a:bodyPr anchor="ctr"/>
          <a:lstStyle/>
          <a:p>
            <a:pPr algn="ctr" defTabSz="342892"/>
            <a:r>
              <a:rPr lang="en-US" altLang="en-US" sz="900" dirty="0">
                <a:solidFill>
                  <a:schemeClr val="tx2"/>
                </a:solidFill>
              </a:rPr>
              <a:t>Intel® Solid State Drives</a:t>
            </a:r>
          </a:p>
        </p:txBody>
      </p:sp>
      <p:sp>
        <p:nvSpPr>
          <p:cNvPr id="231" name="TextBox 230"/>
          <p:cNvSpPr txBox="1"/>
          <p:nvPr/>
        </p:nvSpPr>
        <p:spPr>
          <a:xfrm>
            <a:off x="2398194" y="3641997"/>
            <a:ext cx="683086" cy="584775"/>
          </a:xfrm>
          <a:prstGeom prst="rect">
            <a:avLst/>
          </a:prstGeom>
          <a:noFill/>
        </p:spPr>
        <p:txBody>
          <a:bodyPr wrap="square" rtlCol="0">
            <a:spAutoFit/>
          </a:bodyPr>
          <a:lstStyle>
            <a:defPPr>
              <a:defRPr lang="en-US"/>
            </a:defPPr>
            <a:lvl1pPr algn="ctr" defTabSz="342900">
              <a:defRPr sz="800" b="1">
                <a:solidFill>
                  <a:schemeClr val="tx2"/>
                </a:solidFill>
                <a:cs typeface="Neo Sans Intel"/>
              </a:defRPr>
            </a:lvl1pPr>
          </a:lstStyle>
          <a:p>
            <a:r>
              <a:rPr lang="en-US" b="0" dirty="0"/>
              <a:t>Intel® Xeon® Processor E5</a:t>
            </a:r>
          </a:p>
        </p:txBody>
      </p:sp>
      <p:sp>
        <p:nvSpPr>
          <p:cNvPr id="232" name="TextBox 231"/>
          <p:cNvSpPr txBox="1"/>
          <p:nvPr/>
        </p:nvSpPr>
        <p:spPr>
          <a:xfrm>
            <a:off x="3036701" y="3658894"/>
            <a:ext cx="677663" cy="584775"/>
          </a:xfrm>
          <a:prstGeom prst="rect">
            <a:avLst/>
          </a:prstGeom>
          <a:noFill/>
        </p:spPr>
        <p:txBody>
          <a:bodyPr wrap="square" rtlCol="0">
            <a:spAutoFit/>
          </a:bodyPr>
          <a:lstStyle>
            <a:defPPr>
              <a:defRPr lang="en-US"/>
            </a:defPPr>
            <a:lvl1pPr algn="ctr" defTabSz="342900">
              <a:defRPr sz="800" b="1">
                <a:solidFill>
                  <a:schemeClr val="tx2"/>
                </a:solidFill>
                <a:cs typeface="Neo Sans Intel"/>
              </a:defRPr>
            </a:lvl1pPr>
          </a:lstStyle>
          <a:p>
            <a:r>
              <a:rPr lang="en-US" b="0" dirty="0"/>
              <a:t>Intel® Xeon® Processor E7</a:t>
            </a:r>
          </a:p>
        </p:txBody>
      </p:sp>
      <p:sp>
        <p:nvSpPr>
          <p:cNvPr id="233" name="TextBox 232"/>
          <p:cNvSpPr txBox="1"/>
          <p:nvPr/>
        </p:nvSpPr>
        <p:spPr>
          <a:xfrm>
            <a:off x="3595297" y="3677299"/>
            <a:ext cx="677663" cy="584775"/>
          </a:xfrm>
          <a:prstGeom prst="rect">
            <a:avLst/>
          </a:prstGeom>
          <a:noFill/>
        </p:spPr>
        <p:txBody>
          <a:bodyPr wrap="square" rtlCol="0">
            <a:spAutoFit/>
          </a:bodyPr>
          <a:lstStyle>
            <a:defPPr>
              <a:defRPr lang="en-US"/>
            </a:defPPr>
            <a:lvl1pPr algn="ctr" defTabSz="342900">
              <a:defRPr sz="800" b="1">
                <a:solidFill>
                  <a:schemeClr val="tx2"/>
                </a:solidFill>
                <a:cs typeface="Neo Sans Intel"/>
              </a:defRPr>
            </a:lvl1pPr>
          </a:lstStyle>
          <a:p>
            <a:r>
              <a:rPr lang="en-US" b="0" dirty="0"/>
              <a:t>Intel® Xeon® Processor E3</a:t>
            </a:r>
          </a:p>
        </p:txBody>
      </p:sp>
      <p:sp>
        <p:nvSpPr>
          <p:cNvPr id="234" name="TextBox 233"/>
          <p:cNvSpPr txBox="1"/>
          <p:nvPr/>
        </p:nvSpPr>
        <p:spPr>
          <a:xfrm>
            <a:off x="4192174" y="3692758"/>
            <a:ext cx="670394" cy="584775"/>
          </a:xfrm>
          <a:prstGeom prst="rect">
            <a:avLst/>
          </a:prstGeom>
          <a:noFill/>
        </p:spPr>
        <p:txBody>
          <a:bodyPr wrap="square" rtlCol="0">
            <a:spAutoFit/>
          </a:bodyPr>
          <a:lstStyle>
            <a:defPPr>
              <a:defRPr lang="en-US"/>
            </a:defPPr>
            <a:lvl1pPr algn="ctr" defTabSz="342900">
              <a:defRPr sz="800" b="1">
                <a:solidFill>
                  <a:schemeClr val="tx2"/>
                </a:solidFill>
                <a:cs typeface="Neo Sans Intel"/>
              </a:defRPr>
            </a:lvl1pPr>
          </a:lstStyle>
          <a:p>
            <a:r>
              <a:rPr lang="en-US" b="0" dirty="0"/>
              <a:t>Intel® Xeon ® Phi™ Processor</a:t>
            </a:r>
          </a:p>
        </p:txBody>
      </p:sp>
      <p:sp>
        <p:nvSpPr>
          <p:cNvPr id="236" name="TextBox 235"/>
          <p:cNvSpPr txBox="1"/>
          <p:nvPr/>
        </p:nvSpPr>
        <p:spPr>
          <a:xfrm>
            <a:off x="4810506" y="3656137"/>
            <a:ext cx="677663" cy="584775"/>
          </a:xfrm>
          <a:prstGeom prst="rect">
            <a:avLst/>
          </a:prstGeom>
          <a:noFill/>
        </p:spPr>
        <p:txBody>
          <a:bodyPr wrap="square" rtlCol="0">
            <a:spAutoFit/>
          </a:bodyPr>
          <a:lstStyle>
            <a:defPPr>
              <a:defRPr lang="en-US"/>
            </a:defPPr>
            <a:lvl1pPr algn="ctr" defTabSz="342900">
              <a:defRPr sz="800" b="1">
                <a:solidFill>
                  <a:schemeClr val="tx2"/>
                </a:solidFill>
                <a:cs typeface="Neo Sans Intel"/>
              </a:defRPr>
            </a:lvl1pPr>
          </a:lstStyle>
          <a:p>
            <a:r>
              <a:rPr lang="en-US" b="0" dirty="0"/>
              <a:t>Intel® Xeon® Processor D</a:t>
            </a:r>
          </a:p>
        </p:txBody>
      </p:sp>
      <p:sp>
        <p:nvSpPr>
          <p:cNvPr id="237" name="TextBox 236"/>
          <p:cNvSpPr txBox="1"/>
          <p:nvPr/>
        </p:nvSpPr>
        <p:spPr>
          <a:xfrm>
            <a:off x="5418619" y="3658894"/>
            <a:ext cx="677663" cy="461665"/>
          </a:xfrm>
          <a:prstGeom prst="rect">
            <a:avLst/>
          </a:prstGeom>
          <a:noFill/>
        </p:spPr>
        <p:txBody>
          <a:bodyPr wrap="square" rtlCol="0">
            <a:spAutoFit/>
          </a:bodyPr>
          <a:lstStyle>
            <a:defPPr>
              <a:defRPr lang="en-US"/>
            </a:defPPr>
            <a:lvl1pPr algn="ctr" defTabSz="342900">
              <a:defRPr sz="800" b="1">
                <a:solidFill>
                  <a:schemeClr val="tx2"/>
                </a:solidFill>
                <a:cs typeface="Neo Sans Intel"/>
              </a:defRPr>
            </a:lvl1pPr>
          </a:lstStyle>
          <a:p>
            <a:r>
              <a:rPr lang="en-US" b="0" dirty="0"/>
              <a:t>Intel® Atom™ Processor</a:t>
            </a:r>
          </a:p>
        </p:txBody>
      </p:sp>
      <p:pic>
        <p:nvPicPr>
          <p:cNvPr id="235" name="Picture 234"/>
          <p:cNvPicPr>
            <a:picLocks/>
          </p:cNvPicPr>
          <p:nvPr/>
        </p:nvPicPr>
        <p:blipFill>
          <a:blip r:embed="rId11" cstate="email">
            <a:extLst>
              <a:ext uri="{28A0092B-C50C-407E-A947-70E740481C1C}">
                <a14:useLocalDpi xmlns:a14="http://schemas.microsoft.com/office/drawing/2010/main"/>
              </a:ext>
            </a:extLst>
          </a:blip>
          <a:stretch>
            <a:fillRect/>
          </a:stretch>
        </p:blipFill>
        <p:spPr>
          <a:xfrm>
            <a:off x="2541131" y="4118413"/>
            <a:ext cx="458056" cy="425522"/>
          </a:xfrm>
          <a:prstGeom prst="rect">
            <a:avLst/>
          </a:prstGeom>
        </p:spPr>
      </p:pic>
      <p:pic>
        <p:nvPicPr>
          <p:cNvPr id="244" name="Picture 243"/>
          <p:cNvPicPr>
            <a:picLocks/>
          </p:cNvPicPr>
          <p:nvPr/>
        </p:nvPicPr>
        <p:blipFill>
          <a:blip r:embed="rId11" cstate="email">
            <a:extLst>
              <a:ext uri="{28A0092B-C50C-407E-A947-70E740481C1C}">
                <a14:useLocalDpi xmlns:a14="http://schemas.microsoft.com/office/drawing/2010/main"/>
              </a:ext>
            </a:extLst>
          </a:blip>
          <a:stretch>
            <a:fillRect/>
          </a:stretch>
        </p:blipFill>
        <p:spPr>
          <a:xfrm>
            <a:off x="3105806" y="4124306"/>
            <a:ext cx="467913" cy="420143"/>
          </a:xfrm>
          <a:prstGeom prst="rect">
            <a:avLst/>
          </a:prstGeom>
        </p:spPr>
      </p:pic>
      <p:pic>
        <p:nvPicPr>
          <p:cNvPr id="245" name="Picture 244"/>
          <p:cNvPicPr>
            <a:picLocks/>
          </p:cNvPicPr>
          <p:nvPr/>
        </p:nvPicPr>
        <p:blipFill>
          <a:blip r:embed="rId11" cstate="email">
            <a:extLst>
              <a:ext uri="{28A0092B-C50C-407E-A947-70E740481C1C}">
                <a14:useLocalDpi xmlns:a14="http://schemas.microsoft.com/office/drawing/2010/main"/>
              </a:ext>
            </a:extLst>
          </a:blip>
          <a:stretch>
            <a:fillRect/>
          </a:stretch>
        </p:blipFill>
        <p:spPr>
          <a:xfrm>
            <a:off x="3702049" y="4112539"/>
            <a:ext cx="468547" cy="424334"/>
          </a:xfrm>
          <a:prstGeom prst="rect">
            <a:avLst/>
          </a:prstGeom>
        </p:spPr>
      </p:pic>
      <p:pic>
        <p:nvPicPr>
          <p:cNvPr id="246" name="Picture 245"/>
          <p:cNvPicPr>
            <a:picLocks/>
          </p:cNvPicPr>
          <p:nvPr/>
        </p:nvPicPr>
        <p:blipFill>
          <a:blip r:embed="rId11" cstate="email">
            <a:extLst>
              <a:ext uri="{28A0092B-C50C-407E-A947-70E740481C1C}">
                <a14:useLocalDpi xmlns:a14="http://schemas.microsoft.com/office/drawing/2010/main"/>
              </a:ext>
            </a:extLst>
          </a:blip>
          <a:stretch>
            <a:fillRect/>
          </a:stretch>
        </p:blipFill>
        <p:spPr>
          <a:xfrm>
            <a:off x="4916273" y="4080588"/>
            <a:ext cx="404590" cy="429241"/>
          </a:xfrm>
          <a:prstGeom prst="rect">
            <a:avLst/>
          </a:prstGeom>
        </p:spPr>
      </p:pic>
      <p:pic>
        <p:nvPicPr>
          <p:cNvPr id="249" name="Picture 24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19396" y="4129248"/>
            <a:ext cx="426034" cy="426034"/>
          </a:xfrm>
          <a:prstGeom prst="rect">
            <a:avLst/>
          </a:prstGeom>
        </p:spPr>
      </p:pic>
      <p:pic>
        <p:nvPicPr>
          <p:cNvPr id="250" name="Picture 2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75616" y="4077236"/>
            <a:ext cx="424318" cy="424318"/>
          </a:xfrm>
          <a:prstGeom prst="rect">
            <a:avLst/>
          </a:prstGeom>
        </p:spPr>
      </p:pic>
      <p:sp>
        <p:nvSpPr>
          <p:cNvPr id="3" name="TextBox 2"/>
          <p:cNvSpPr txBox="1"/>
          <p:nvPr/>
        </p:nvSpPr>
        <p:spPr>
          <a:xfrm>
            <a:off x="6523253" y="2079857"/>
            <a:ext cx="1085572" cy="184666"/>
          </a:xfrm>
          <a:prstGeom prst="rect">
            <a:avLst/>
          </a:prstGeom>
          <a:noFill/>
        </p:spPr>
        <p:txBody>
          <a:bodyPr vert="horz" wrap="square" lIns="0" tIns="0" rIns="0" bIns="0" rtlCol="0">
            <a:spAutoFit/>
          </a:bodyPr>
          <a:lstStyle/>
          <a:p>
            <a:r>
              <a:rPr lang="en-US" sz="1200" b="1" dirty="0">
                <a:solidFill>
                  <a:srgbClr val="FF0000"/>
                </a:solidFill>
              </a:rPr>
              <a:t>Application</a:t>
            </a:r>
            <a:r>
              <a:rPr lang="en-US" sz="1100" dirty="0">
                <a:solidFill>
                  <a:srgbClr val="003C71"/>
                </a:solidFill>
              </a:rPr>
              <a:t> </a:t>
            </a:r>
          </a:p>
        </p:txBody>
      </p:sp>
      <p:sp>
        <p:nvSpPr>
          <p:cNvPr id="5" name="TextBox 4"/>
          <p:cNvSpPr txBox="1"/>
          <p:nvPr/>
        </p:nvSpPr>
        <p:spPr>
          <a:xfrm>
            <a:off x="3368593" y="3502252"/>
            <a:ext cx="2880524" cy="161583"/>
          </a:xfrm>
          <a:prstGeom prst="rect">
            <a:avLst/>
          </a:prstGeom>
          <a:noFill/>
        </p:spPr>
        <p:txBody>
          <a:bodyPr vert="horz" wrap="square" lIns="0" tIns="0" rIns="0" bIns="0" rtlCol="0">
            <a:spAutoFit/>
          </a:bodyPr>
          <a:lstStyle/>
          <a:p>
            <a:r>
              <a:rPr lang="en-US" sz="1050" b="1" dirty="0">
                <a:solidFill>
                  <a:srgbClr val="003C71"/>
                </a:solidFill>
              </a:rPr>
              <a:t>Workload Optimized Processor</a:t>
            </a:r>
          </a:p>
        </p:txBody>
      </p:sp>
      <p:sp>
        <p:nvSpPr>
          <p:cNvPr id="6" name="TextBox 5"/>
          <p:cNvSpPr txBox="1"/>
          <p:nvPr/>
        </p:nvSpPr>
        <p:spPr>
          <a:xfrm>
            <a:off x="176902" y="4806901"/>
            <a:ext cx="1644359" cy="169277"/>
          </a:xfrm>
          <a:prstGeom prst="rect">
            <a:avLst/>
          </a:prstGeom>
          <a:noFill/>
        </p:spPr>
        <p:txBody>
          <a:bodyPr vert="horz" wrap="square" lIns="0" tIns="0" rIns="0" bIns="0" rtlCol="0">
            <a:spAutoFit/>
          </a:bodyPr>
          <a:lstStyle/>
          <a:p>
            <a:r>
              <a:rPr lang="en-US" sz="1100" dirty="0">
                <a:solidFill>
                  <a:srgbClr val="003C71"/>
                </a:solidFill>
              </a:rPr>
              <a:t>Chart from Intel</a:t>
            </a:r>
          </a:p>
        </p:txBody>
      </p:sp>
    </p:spTree>
    <p:extLst>
      <p:ext uri="{BB962C8B-B14F-4D97-AF65-F5344CB8AC3E}">
        <p14:creationId xmlns:p14="http://schemas.microsoft.com/office/powerpoint/2010/main" val="346532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Selection Considerations</a:t>
            </a:r>
            <a:endParaRPr lang="en-US" dirty="0"/>
          </a:p>
        </p:txBody>
      </p:sp>
      <p:sp>
        <p:nvSpPr>
          <p:cNvPr id="3" name="Content Placeholder 2"/>
          <p:cNvSpPr>
            <a:spLocks noGrp="1"/>
          </p:cNvSpPr>
          <p:nvPr>
            <p:ph idx="1"/>
          </p:nvPr>
        </p:nvSpPr>
        <p:spPr/>
        <p:txBody>
          <a:bodyPr>
            <a:normAutofit lnSpcReduction="10000"/>
          </a:bodyPr>
          <a:lstStyle/>
          <a:p>
            <a:pPr lvl="0"/>
            <a:r>
              <a:rPr lang="en-US" dirty="0"/>
              <a:t>Number of cores </a:t>
            </a:r>
          </a:p>
          <a:p>
            <a:pPr lvl="0"/>
            <a:r>
              <a:rPr lang="en-US" dirty="0"/>
              <a:t>Speed (frequency) of the processor</a:t>
            </a:r>
          </a:p>
          <a:p>
            <a:pPr lvl="0"/>
            <a:r>
              <a:rPr lang="en-US" dirty="0"/>
              <a:t>Power the processor uses (in Watts)</a:t>
            </a:r>
          </a:p>
          <a:p>
            <a:pPr lvl="0"/>
            <a:r>
              <a:rPr lang="en-US" dirty="0"/>
              <a:t>Amount of last level cache (LLC Cache)</a:t>
            </a:r>
          </a:p>
          <a:p>
            <a:pPr lvl="0"/>
            <a:r>
              <a:rPr lang="en-US" dirty="0"/>
              <a:t>Speed of the Intel QuickPath Interconnect (</a:t>
            </a:r>
            <a:r>
              <a:rPr lang="en-US" dirty="0" smtClean="0"/>
              <a:t>QPI) </a:t>
            </a:r>
          </a:p>
          <a:p>
            <a:pPr lvl="0"/>
            <a:r>
              <a:rPr lang="en-US" dirty="0" smtClean="0"/>
              <a:t>Speed </a:t>
            </a:r>
            <a:r>
              <a:rPr lang="en-US" dirty="0"/>
              <a:t>of DDR4 memory </a:t>
            </a:r>
          </a:p>
          <a:p>
            <a:pPr lvl="0"/>
            <a:r>
              <a:rPr lang="en-US" dirty="0"/>
              <a:t>Advanced </a:t>
            </a:r>
            <a:r>
              <a:rPr lang="en-US" dirty="0" smtClean="0"/>
              <a:t>Processor Features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808" y="1403222"/>
            <a:ext cx="2830247" cy="2124762"/>
          </a:xfrm>
          <a:prstGeom prst="rect">
            <a:avLst/>
          </a:prstGeom>
        </p:spPr>
      </p:pic>
    </p:spTree>
    <p:extLst>
      <p:ext uri="{BB962C8B-B14F-4D97-AF65-F5344CB8AC3E}">
        <p14:creationId xmlns:p14="http://schemas.microsoft.com/office/powerpoint/2010/main" val="189472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Benefits of Workload Optimized Silicon	</a:t>
            </a:r>
            <a:endParaRPr lang="en-US" dirty="0"/>
          </a:p>
        </p:txBody>
      </p:sp>
      <p:sp>
        <p:nvSpPr>
          <p:cNvPr id="3" name="Content Placeholder 2"/>
          <p:cNvSpPr>
            <a:spLocks noGrp="1"/>
          </p:cNvSpPr>
          <p:nvPr>
            <p:ph idx="1"/>
          </p:nvPr>
        </p:nvSpPr>
        <p:spPr/>
        <p:txBody>
          <a:bodyPr/>
          <a:lstStyle/>
          <a:p>
            <a:pPr marL="0" indent="0">
              <a:buNone/>
            </a:pPr>
            <a:r>
              <a:rPr lang="en-US" dirty="0" smtClean="0"/>
              <a:t>Matching Processor to the Application/Workload </a:t>
            </a:r>
          </a:p>
          <a:p>
            <a:pPr lvl="1"/>
            <a:r>
              <a:rPr lang="en-US" dirty="0" smtClean="0"/>
              <a:t>Optimizes application/workload performance</a:t>
            </a:r>
          </a:p>
          <a:p>
            <a:pPr lvl="1"/>
            <a:r>
              <a:rPr lang="en-US" dirty="0" smtClean="0"/>
              <a:t>Can reduce the total servers needed</a:t>
            </a:r>
          </a:p>
          <a:p>
            <a:pPr lvl="1"/>
            <a:r>
              <a:rPr lang="en-US" dirty="0" smtClean="0"/>
              <a:t>Takes advantage of processor features</a:t>
            </a:r>
          </a:p>
          <a:p>
            <a:pPr lvl="1"/>
            <a:r>
              <a:rPr lang="en-US" dirty="0" smtClean="0"/>
              <a:t>Provides application/workload scale</a:t>
            </a:r>
          </a:p>
          <a:p>
            <a:pPr lvl="1"/>
            <a:r>
              <a:rPr lang="en-US" dirty="0" smtClean="0"/>
              <a:t>Optimizes TCO</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803" y="1749137"/>
            <a:ext cx="2622997" cy="1880576"/>
          </a:xfrm>
          <a:prstGeom prst="rect">
            <a:avLst/>
          </a:prstGeom>
        </p:spPr>
      </p:pic>
    </p:spTree>
    <p:extLst>
      <p:ext uri="{BB962C8B-B14F-4D97-AF65-F5344CB8AC3E}">
        <p14:creationId xmlns:p14="http://schemas.microsoft.com/office/powerpoint/2010/main" val="183387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Optimized Processor Choices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Intel E5 and E7 Processor Families provide the choices to optimize workloads</a:t>
            </a:r>
          </a:p>
          <a:p>
            <a:pPr lvl="0"/>
            <a:r>
              <a:rPr lang="en-US" sz="2100" dirty="0">
                <a:solidFill>
                  <a:prstClr val="black"/>
                </a:solidFill>
              </a:rPr>
              <a:t>Intel Processor E7 Family</a:t>
            </a:r>
          </a:p>
          <a:p>
            <a:pPr lvl="1"/>
            <a:r>
              <a:rPr lang="en-US" sz="1500" dirty="0">
                <a:solidFill>
                  <a:prstClr val="black"/>
                </a:solidFill>
              </a:rPr>
              <a:t>Up to 24 cores</a:t>
            </a:r>
          </a:p>
          <a:p>
            <a:pPr lvl="1"/>
            <a:r>
              <a:rPr lang="en-US" sz="1500" dirty="0">
                <a:solidFill>
                  <a:prstClr val="black"/>
                </a:solidFill>
              </a:rPr>
              <a:t>Memory Frequency of 2400 MHz</a:t>
            </a:r>
          </a:p>
          <a:p>
            <a:pPr lvl="1"/>
            <a:r>
              <a:rPr lang="en-US" sz="1500" dirty="0">
                <a:solidFill>
                  <a:prstClr val="black"/>
                </a:solidFill>
              </a:rPr>
              <a:t>Last Level Cache up to 60MB/core</a:t>
            </a:r>
          </a:p>
          <a:p>
            <a:pPr lvl="1"/>
            <a:r>
              <a:rPr lang="en-US" sz="1500" dirty="0">
                <a:solidFill>
                  <a:prstClr val="black"/>
                </a:solidFill>
              </a:rPr>
              <a:t>Intel QPI Bus Speed 3 times 9.6GT/s</a:t>
            </a:r>
          </a:p>
          <a:p>
            <a:r>
              <a:rPr lang="en-US" sz="2100" dirty="0" smtClean="0"/>
              <a:t>Intel Processor E5 Family </a:t>
            </a:r>
          </a:p>
          <a:p>
            <a:pPr lvl="1"/>
            <a:r>
              <a:rPr lang="en-US" dirty="0" smtClean="0"/>
              <a:t>Up to 22 cores</a:t>
            </a:r>
          </a:p>
          <a:p>
            <a:pPr lvl="1"/>
            <a:r>
              <a:rPr lang="en-US" dirty="0" smtClean="0"/>
              <a:t>Memory Frequency from 1866 MHz – 2400 MHz</a:t>
            </a:r>
          </a:p>
          <a:p>
            <a:pPr lvl="1"/>
            <a:r>
              <a:rPr lang="en-US" dirty="0" smtClean="0"/>
              <a:t>Last Level Cache from 2.5MB/core to 3.75MB/core</a:t>
            </a:r>
          </a:p>
          <a:p>
            <a:pPr lvl="1"/>
            <a:r>
              <a:rPr lang="en-US" dirty="0" smtClean="0"/>
              <a:t>Intel QPI Bus Speed from 6.4 GT/s to 9.6 GT/s</a:t>
            </a:r>
          </a:p>
        </p:txBody>
      </p:sp>
      <p:pic>
        <p:nvPicPr>
          <p:cNvPr id="4" name="Picture 3"/>
          <p:cNvPicPr>
            <a:picLocks noChangeAspect="1"/>
          </p:cNvPicPr>
          <p:nvPr/>
        </p:nvPicPr>
        <p:blipFill>
          <a:blip r:embed="rId3"/>
          <a:stretch>
            <a:fillRect/>
          </a:stretch>
        </p:blipFill>
        <p:spPr>
          <a:xfrm>
            <a:off x="4835338" y="2200581"/>
            <a:ext cx="1207113" cy="1182727"/>
          </a:xfrm>
          <a:prstGeom prst="rect">
            <a:avLst/>
          </a:prstGeom>
        </p:spPr>
      </p:pic>
      <p:pic>
        <p:nvPicPr>
          <p:cNvPr id="5" name="Picture 4"/>
          <p:cNvPicPr>
            <a:picLocks noChangeAspect="1"/>
          </p:cNvPicPr>
          <p:nvPr/>
        </p:nvPicPr>
        <p:blipFill>
          <a:blip r:embed="rId4"/>
          <a:stretch>
            <a:fillRect/>
          </a:stretch>
        </p:blipFill>
        <p:spPr>
          <a:xfrm>
            <a:off x="6337414" y="3240804"/>
            <a:ext cx="1027211" cy="1195605"/>
          </a:xfrm>
          <a:prstGeom prst="rect">
            <a:avLst/>
          </a:prstGeom>
        </p:spPr>
      </p:pic>
    </p:spTree>
    <p:extLst>
      <p:ext uri="{BB962C8B-B14F-4D97-AF65-F5344CB8AC3E}">
        <p14:creationId xmlns:p14="http://schemas.microsoft.com/office/powerpoint/2010/main" val="371635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Workloads to Intel Processor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Intel Guidelines Match Processor to Workload</a:t>
            </a:r>
          </a:p>
          <a:p>
            <a:r>
              <a:rPr lang="en-US" dirty="0" smtClean="0"/>
              <a:t>E7 Processor Family </a:t>
            </a:r>
          </a:p>
          <a:p>
            <a:pPr lvl="1"/>
            <a:r>
              <a:rPr lang="en-US" dirty="0" smtClean="0"/>
              <a:t>Ideal for Scale-Up Workloads</a:t>
            </a:r>
          </a:p>
          <a:p>
            <a:pPr lvl="1"/>
            <a:r>
              <a:rPr lang="en-US" dirty="0" smtClean="0"/>
              <a:t>Provides High Memory and I/O Bandwidth</a:t>
            </a:r>
          </a:p>
          <a:p>
            <a:r>
              <a:rPr lang="en-US" dirty="0" smtClean="0"/>
              <a:t>E5 Processor Family Features</a:t>
            </a:r>
          </a:p>
          <a:p>
            <a:pPr lvl="1"/>
            <a:r>
              <a:rPr lang="en-US" dirty="0" smtClean="0"/>
              <a:t>Ideal for Scale-Out Workloads</a:t>
            </a:r>
          </a:p>
          <a:p>
            <a:pPr lvl="1"/>
            <a:r>
              <a:rPr lang="en-US" dirty="0" smtClean="0"/>
              <a:t>Caters to a Wide Range of Applications</a:t>
            </a:r>
          </a:p>
          <a:p>
            <a:pPr lvl="2"/>
            <a:r>
              <a:rPr lang="en-US" dirty="0" smtClean="0"/>
              <a:t>Provides High Core Count Options</a:t>
            </a:r>
          </a:p>
          <a:p>
            <a:pPr lvl="2"/>
            <a:r>
              <a:rPr lang="en-US" dirty="0" smtClean="0"/>
              <a:t>Provides High Frequency Options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1237" y="1846612"/>
            <a:ext cx="3205563" cy="2452256"/>
          </a:xfrm>
          <a:prstGeom prst="rect">
            <a:avLst/>
          </a:prstGeom>
        </p:spPr>
      </p:pic>
    </p:spTree>
    <p:extLst>
      <p:ext uri="{BB962C8B-B14F-4D97-AF65-F5344CB8AC3E}">
        <p14:creationId xmlns:p14="http://schemas.microsoft.com/office/powerpoint/2010/main" val="139757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Workloads for E7 Processor Family</a:t>
            </a:r>
            <a:endParaRPr lang="en-US" dirty="0"/>
          </a:p>
        </p:txBody>
      </p:sp>
      <p:pic>
        <p:nvPicPr>
          <p:cNvPr id="4" name="Content Placeholder 3"/>
          <p:cNvPicPr>
            <a:picLocks noGrp="1" noChangeAspect="1"/>
          </p:cNvPicPr>
          <p:nvPr>
            <p:ph idx="1"/>
          </p:nvPr>
        </p:nvPicPr>
        <p:blipFill>
          <a:blip r:embed="rId3"/>
          <a:stretch>
            <a:fillRect/>
          </a:stretch>
        </p:blipFill>
        <p:spPr>
          <a:xfrm>
            <a:off x="2407130" y="4456495"/>
            <a:ext cx="2792250" cy="212667"/>
          </a:xfrm>
          <a:prstGeom prst="rect">
            <a:avLst/>
          </a:prstGeom>
        </p:spPr>
      </p:pic>
      <p:pic>
        <p:nvPicPr>
          <p:cNvPr id="5" name="Picture 4"/>
          <p:cNvPicPr>
            <a:picLocks noChangeAspect="1"/>
          </p:cNvPicPr>
          <p:nvPr/>
        </p:nvPicPr>
        <p:blipFill>
          <a:blip r:embed="rId4"/>
          <a:stretch>
            <a:fillRect/>
          </a:stretch>
        </p:blipFill>
        <p:spPr>
          <a:xfrm>
            <a:off x="2407130" y="1418729"/>
            <a:ext cx="5823760" cy="2700040"/>
          </a:xfrm>
          <a:prstGeom prst="rect">
            <a:avLst/>
          </a:prstGeom>
        </p:spPr>
      </p:pic>
      <p:pic>
        <p:nvPicPr>
          <p:cNvPr id="6" name="Picture 5"/>
          <p:cNvPicPr>
            <a:picLocks noChangeAspect="1"/>
          </p:cNvPicPr>
          <p:nvPr/>
        </p:nvPicPr>
        <p:blipFill>
          <a:blip r:embed="rId5"/>
          <a:stretch>
            <a:fillRect/>
          </a:stretch>
        </p:blipFill>
        <p:spPr>
          <a:xfrm>
            <a:off x="2407130" y="4186132"/>
            <a:ext cx="1663875" cy="2030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031" y="2069436"/>
            <a:ext cx="1188720" cy="1254567"/>
          </a:xfrm>
          <a:prstGeom prst="rect">
            <a:avLst/>
          </a:prstGeom>
        </p:spPr>
      </p:pic>
    </p:spTree>
    <p:extLst>
      <p:ext uri="{BB962C8B-B14F-4D97-AF65-F5344CB8AC3E}">
        <p14:creationId xmlns:p14="http://schemas.microsoft.com/office/powerpoint/2010/main" val="151857321"/>
      </p:ext>
    </p:extLst>
  </p:cSld>
  <p:clrMapOvr>
    <a:masterClrMapping/>
  </p:clrMapOvr>
</p:sld>
</file>

<file path=ppt/theme/theme1.xml><?xml version="1.0" encoding="utf-8"?>
<a:theme xmlns:a="http://schemas.openxmlformats.org/drawingml/2006/main" name="arrow_template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arrow_template_16-9</Template>
  <TotalTime>25167</TotalTime>
  <Words>1919</Words>
  <Application>Microsoft Office PowerPoint</Application>
  <PresentationFormat>On-screen Show (16:9)</PresentationFormat>
  <Paragraphs>179</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arrow_template_16-9</vt:lpstr>
      <vt:lpstr>Workload Optimized Silicon</vt:lpstr>
      <vt:lpstr>Workload Optimized Silicon</vt:lpstr>
      <vt:lpstr>Workload Optimized Server Selection Approach</vt:lpstr>
      <vt:lpstr>PowerPoint Presentation</vt:lpstr>
      <vt:lpstr>Processor Selection Considerations</vt:lpstr>
      <vt:lpstr>Application Benefits of Workload Optimized Silicon </vt:lpstr>
      <vt:lpstr>Workload Optimized Processor Choices</vt:lpstr>
      <vt:lpstr>Optimizing Workloads to Intel Processor </vt:lpstr>
      <vt:lpstr>Workloads for E7 Processor Family</vt:lpstr>
      <vt:lpstr>Workloads for Intel Processor E5 Family</vt:lpstr>
      <vt:lpstr>Optimizing Intel Xeon Processor E7 and E5 Workloads</vt:lpstr>
      <vt:lpstr>Workload Optimized Silicon Summary</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the Presentation</dc:title>
  <dc:creator>Megan Fassnacht</dc:creator>
  <cp:lastModifiedBy>Deepti Apte</cp:lastModifiedBy>
  <cp:revision>235</cp:revision>
  <cp:lastPrinted>2016-09-27T20:55:23Z</cp:lastPrinted>
  <dcterms:created xsi:type="dcterms:W3CDTF">2013-05-29T15:32:45Z</dcterms:created>
  <dcterms:modified xsi:type="dcterms:W3CDTF">2016-11-15T17:25:39Z</dcterms:modified>
</cp:coreProperties>
</file>